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76" r:id="rId2"/>
    <p:sldId id="273" r:id="rId3"/>
    <p:sldId id="272" r:id="rId4"/>
    <p:sldId id="274" r:id="rId5"/>
    <p:sldId id="256" r:id="rId6"/>
    <p:sldId id="257" r:id="rId7"/>
    <p:sldId id="258" r:id="rId8"/>
    <p:sldId id="259" r:id="rId9"/>
    <p:sldId id="271" r:id="rId10"/>
    <p:sldId id="260" r:id="rId11"/>
    <p:sldId id="261" r:id="rId12"/>
    <p:sldId id="267" r:id="rId13"/>
    <p:sldId id="269" r:id="rId14"/>
    <p:sldId id="270" r:id="rId15"/>
    <p:sldId id="277" r:id="rId16"/>
    <p:sldId id="262" r:id="rId17"/>
    <p:sldId id="268" r:id="rId18"/>
    <p:sldId id="263" r:id="rId19"/>
    <p:sldId id="264" r:id="rId20"/>
    <p:sldId id="265" r:id="rId21"/>
    <p:sldId id="26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2" d="100"/>
          <a:sy n="72" d="100"/>
        </p:scale>
        <p:origin x="-128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Rectangle 1"/>
          <p:cNvSpPr/>
          <p:nvPr/>
        </p:nvSpPr>
        <p:spPr>
          <a:xfrm>
            <a:off x="0" y="0"/>
            <a:ext cx="6858000" cy="9144000"/>
          </a:xfrm>
          <a:prstGeom prst="rect">
            <a:avLst/>
          </a:prstGeom>
          <a:solidFill>
            <a:srgbClr val="FFFFFF"/>
          </a:solidFill>
          <a:ln w="9360">
            <a:noFill/>
          </a:ln>
        </p:spPr>
      </p:sp>
      <p:sp>
        <p:nvSpPr>
          <p:cNvPr id="40" name="CustomShape 2"/>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1" name="CustomShape 3"/>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2" name="CustomShape 4"/>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3" name="PlaceHolder 5"/>
          <p:cNvSpPr>
            <a:spLocks noGrp="1"/>
          </p:cNvSpPr>
          <p:nvPr>
            <p:ph type="body"/>
          </p:nvPr>
        </p:nvSpPr>
        <p:spPr>
          <a:xfrm>
            <a:off x="685800" y="4343400"/>
            <a:ext cx="5479920" cy="4108320"/>
          </a:xfrm>
          <a:prstGeom prst="rect">
            <a:avLst/>
          </a:prstGeom>
        </p:spPr>
        <p:txBody>
          <a:bodyPr lIns="0" tIns="0" rIns="0" bIns="0"/>
          <a:lstStyle/>
          <a:p>
            <a:r>
              <a:rPr lang="en-US" sz="1200">
                <a:latin typeface="Times New Roman"/>
              </a:rPr>
              <a:t>Click to edit the notes format</a:t>
            </a:r>
            <a:endParaRPr/>
          </a:p>
        </p:txBody>
      </p:sp>
    </p:spTree>
    <p:extLst>
      <p:ext uri="{BB962C8B-B14F-4D97-AF65-F5344CB8AC3E}">
        <p14:creationId xmlns:p14="http://schemas.microsoft.com/office/powerpoint/2010/main" val="16898084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April 1927 a joint report of the National Industrial Conference Board and the U.S. Chamber of Commerce recommended measures to provide relief for American farmers who continued to struggle through an intransigent postwar agricultural depression while the nation’s business and industrial sectors expanded at a seemingly unstoppable rate. </a:t>
            </a:r>
            <a:endParaRPr lang="en-US" dirty="0" smtClean="0"/>
          </a:p>
          <a:p>
            <a:endParaRPr lang="en-US" dirty="0"/>
          </a:p>
        </p:txBody>
      </p:sp>
    </p:spTree>
    <p:extLst>
      <p:ext uri="{BB962C8B-B14F-4D97-AF65-F5344CB8AC3E}">
        <p14:creationId xmlns:p14="http://schemas.microsoft.com/office/powerpoint/2010/main" val="32465375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Regular surveys of business “health” were conducted by the U.S. Dept. of Commerce under Secretary Herbert Hoover. </a:t>
            </a:r>
            <a:endParaRPr lang="en-US" dirty="0" smtClean="0"/>
          </a:p>
          <a:p>
            <a:endParaRPr lang="en-US" dirty="0"/>
          </a:p>
        </p:txBody>
      </p:sp>
    </p:spTree>
    <p:extLst>
      <p:ext uri="{BB962C8B-B14F-4D97-AF65-F5344CB8AC3E}">
        <p14:creationId xmlns:p14="http://schemas.microsoft.com/office/powerpoint/2010/main" val="1084986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Shape 1"/>
          <p:cNvSpPr txBox="1"/>
          <p:nvPr/>
        </p:nvSpPr>
        <p:spPr>
          <a:xfrm>
            <a:off x="685440" y="4343040"/>
            <a:ext cx="5483160" cy="4111560"/>
          </a:xfrm>
          <a:prstGeom prst="rect">
            <a:avLst/>
          </a:pr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Shape 1"/>
          <p:cNvSpPr txBox="1"/>
          <p:nvPr/>
        </p:nvSpPr>
        <p:spPr>
          <a:xfrm>
            <a:off x="685800" y="4343400"/>
            <a:ext cx="5486400" cy="4114800"/>
          </a:xfrm>
          <a:prstGeom prst="rect">
            <a:avLst/>
          </a:pr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Shape 1"/>
          <p:cNvSpPr txBox="1"/>
          <p:nvPr/>
        </p:nvSpPr>
        <p:spPr>
          <a:xfrm>
            <a:off x="685800" y="4343400"/>
            <a:ext cx="5484960" cy="4114800"/>
          </a:xfrm>
          <a:prstGeom prst="rect">
            <a:avLst/>
          </a:pr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Shape 1"/>
          <p:cNvSpPr txBox="1"/>
          <p:nvPr/>
        </p:nvSpPr>
        <p:spPr>
          <a:xfrm>
            <a:off x="685800" y="4343400"/>
            <a:ext cx="5486400" cy="4114800"/>
          </a:xfrm>
          <a:prstGeom prst="rect">
            <a:avLst/>
          </a:pr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27" name="PlaceHolder 2"/>
          <p:cNvSpPr>
            <a:spLocks noGrp="1"/>
          </p:cNvSpPr>
          <p:nvPr>
            <p:ph type="body"/>
          </p:nvPr>
        </p:nvSpPr>
        <p:spPr>
          <a:xfrm>
            <a:off x="457200" y="1600200"/>
            <a:ext cx="8223120" cy="2155680"/>
          </a:xfrm>
          <a:prstGeom prst="rect">
            <a:avLst/>
          </a:prstGeom>
        </p:spPr>
        <p:txBody>
          <a:bodyPr lIns="90000" tIns="46800" rIns="90000" bIns="46800"/>
          <a:lstStyle/>
          <a:p>
            <a:endParaRPr/>
          </a:p>
        </p:txBody>
      </p:sp>
      <p:sp>
        <p:nvSpPr>
          <p:cNvPr id="28" name="PlaceHolder 3"/>
          <p:cNvSpPr>
            <a:spLocks noGrp="1"/>
          </p:cNvSpPr>
          <p:nvPr>
            <p:ph type="body"/>
          </p:nvPr>
        </p:nvSpPr>
        <p:spPr>
          <a:xfrm>
            <a:off x="457200" y="3961080"/>
            <a:ext cx="8223120" cy="2155680"/>
          </a:xfrm>
          <a:prstGeom prst="rect">
            <a:avLst/>
          </a:prstGeom>
        </p:spPr>
        <p:txBody>
          <a:bodyPr lIns="90000" tIns="46800" rIns="90000" bIns="4680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30" name="PlaceHolder 2"/>
          <p:cNvSpPr>
            <a:spLocks noGrp="1"/>
          </p:cNvSpPr>
          <p:nvPr>
            <p:ph type="body"/>
          </p:nvPr>
        </p:nvSpPr>
        <p:spPr>
          <a:xfrm>
            <a:off x="457200" y="1600200"/>
            <a:ext cx="4012560" cy="2155680"/>
          </a:xfrm>
          <a:prstGeom prst="rect">
            <a:avLst/>
          </a:prstGeom>
        </p:spPr>
        <p:txBody>
          <a:bodyPr lIns="90000" tIns="46800" rIns="90000" bIns="46800"/>
          <a:lstStyle/>
          <a:p>
            <a:endParaRPr/>
          </a:p>
        </p:txBody>
      </p:sp>
      <p:sp>
        <p:nvSpPr>
          <p:cNvPr id="31" name="PlaceHolder 3"/>
          <p:cNvSpPr>
            <a:spLocks noGrp="1"/>
          </p:cNvSpPr>
          <p:nvPr>
            <p:ph type="body"/>
          </p:nvPr>
        </p:nvSpPr>
        <p:spPr>
          <a:xfrm>
            <a:off x="4670640" y="1600200"/>
            <a:ext cx="4012560" cy="2155680"/>
          </a:xfrm>
          <a:prstGeom prst="rect">
            <a:avLst/>
          </a:prstGeom>
        </p:spPr>
        <p:txBody>
          <a:bodyPr lIns="90000" tIns="46800" rIns="90000" bIns="46800"/>
          <a:lstStyle/>
          <a:p>
            <a:endParaRPr/>
          </a:p>
        </p:txBody>
      </p:sp>
      <p:sp>
        <p:nvSpPr>
          <p:cNvPr id="32" name="PlaceHolder 4"/>
          <p:cNvSpPr>
            <a:spLocks noGrp="1"/>
          </p:cNvSpPr>
          <p:nvPr>
            <p:ph type="body"/>
          </p:nvPr>
        </p:nvSpPr>
        <p:spPr>
          <a:xfrm>
            <a:off x="4670640" y="3961080"/>
            <a:ext cx="4012560" cy="2155680"/>
          </a:xfrm>
          <a:prstGeom prst="rect">
            <a:avLst/>
          </a:prstGeom>
        </p:spPr>
        <p:txBody>
          <a:bodyPr lIns="90000" tIns="46800" rIns="90000" bIns="46800"/>
          <a:lstStyle/>
          <a:p>
            <a:endParaRPr/>
          </a:p>
        </p:txBody>
      </p:sp>
      <p:sp>
        <p:nvSpPr>
          <p:cNvPr id="33" name="PlaceHolder 5"/>
          <p:cNvSpPr>
            <a:spLocks noGrp="1"/>
          </p:cNvSpPr>
          <p:nvPr>
            <p:ph type="body"/>
          </p:nvPr>
        </p:nvSpPr>
        <p:spPr>
          <a:xfrm>
            <a:off x="457200" y="3961080"/>
            <a:ext cx="4012560" cy="2155680"/>
          </a:xfrm>
          <a:prstGeom prst="rect">
            <a:avLst/>
          </a:prstGeom>
        </p:spPr>
        <p:txBody>
          <a:bodyPr lIns="90000" tIns="46800" rIns="90000" bIns="4680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35" name="PlaceHolder 2"/>
          <p:cNvSpPr>
            <a:spLocks noGrp="1"/>
          </p:cNvSpPr>
          <p:nvPr>
            <p:ph type="body"/>
          </p:nvPr>
        </p:nvSpPr>
        <p:spPr>
          <a:xfrm>
            <a:off x="457200" y="1600200"/>
            <a:ext cx="8223120" cy="4519440"/>
          </a:xfrm>
          <a:prstGeom prst="rect">
            <a:avLst/>
          </a:prstGeom>
        </p:spPr>
        <p:txBody>
          <a:bodyPr lIns="90000" tIns="46800" rIns="90000" bIns="46800"/>
          <a:lstStyle/>
          <a:p>
            <a:endParaRPr/>
          </a:p>
        </p:txBody>
      </p:sp>
      <p:sp>
        <p:nvSpPr>
          <p:cNvPr id="36" name="PlaceHolder 3"/>
          <p:cNvSpPr>
            <a:spLocks noGrp="1"/>
          </p:cNvSpPr>
          <p:nvPr>
            <p:ph type="body"/>
          </p:nvPr>
        </p:nvSpPr>
        <p:spPr>
          <a:xfrm>
            <a:off x="457200" y="1600200"/>
            <a:ext cx="8223120" cy="4519440"/>
          </a:xfrm>
          <a:prstGeom prst="rect">
            <a:avLst/>
          </a:prstGeom>
        </p:spPr>
        <p:txBody>
          <a:bodyPr lIns="90000" tIns="46800" rIns="90000" bIns="46800"/>
          <a:lstStyle/>
          <a:p>
            <a:endParaRPr/>
          </a:p>
        </p:txBody>
      </p:sp>
      <p:pic>
        <p:nvPicPr>
          <p:cNvPr id="37" name="Picture 36"/>
          <p:cNvPicPr/>
          <p:nvPr/>
        </p:nvPicPr>
        <p:blipFill>
          <a:blip r:embed="rId2"/>
          <a:stretch/>
        </p:blipFill>
        <p:spPr>
          <a:xfrm>
            <a:off x="1736280" y="1600200"/>
            <a:ext cx="5664600" cy="4519440"/>
          </a:xfrm>
          <a:prstGeom prst="rect">
            <a:avLst/>
          </a:prstGeom>
          <a:ln>
            <a:noFill/>
          </a:ln>
        </p:spPr>
      </p:pic>
      <p:pic>
        <p:nvPicPr>
          <p:cNvPr id="38" name="Picture 37"/>
          <p:cNvPicPr/>
          <p:nvPr/>
        </p:nvPicPr>
        <p:blipFill>
          <a:blip r:embed="rId2"/>
          <a:stretch/>
        </p:blipFill>
        <p:spPr>
          <a:xfrm>
            <a:off x="1736280" y="1600200"/>
            <a:ext cx="5664600" cy="451944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6" name="PlaceHolder 2"/>
          <p:cNvSpPr>
            <a:spLocks noGrp="1"/>
          </p:cNvSpPr>
          <p:nvPr>
            <p:ph type="subTitle"/>
          </p:nvPr>
        </p:nvSpPr>
        <p:spPr>
          <a:xfrm>
            <a:off x="457200" y="1600200"/>
            <a:ext cx="8223120" cy="451944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8" name="PlaceHolder 2"/>
          <p:cNvSpPr>
            <a:spLocks noGrp="1"/>
          </p:cNvSpPr>
          <p:nvPr>
            <p:ph type="body"/>
          </p:nvPr>
        </p:nvSpPr>
        <p:spPr>
          <a:xfrm>
            <a:off x="457200" y="1600200"/>
            <a:ext cx="8223120" cy="4519440"/>
          </a:xfrm>
          <a:prstGeom prst="rect">
            <a:avLst/>
          </a:prstGeom>
        </p:spPr>
        <p:txBody>
          <a:bodyPr lIns="90000" tIns="46800" rIns="90000" bIns="4680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10" name="PlaceHolder 2"/>
          <p:cNvSpPr>
            <a:spLocks noGrp="1"/>
          </p:cNvSpPr>
          <p:nvPr>
            <p:ph type="body"/>
          </p:nvPr>
        </p:nvSpPr>
        <p:spPr>
          <a:xfrm>
            <a:off x="457200" y="1600200"/>
            <a:ext cx="4012560" cy="4519440"/>
          </a:xfrm>
          <a:prstGeom prst="rect">
            <a:avLst/>
          </a:prstGeom>
        </p:spPr>
        <p:txBody>
          <a:bodyPr lIns="90000" tIns="46800" rIns="90000" bIns="46800"/>
          <a:lstStyle/>
          <a:p>
            <a:endParaRPr/>
          </a:p>
        </p:txBody>
      </p:sp>
      <p:sp>
        <p:nvSpPr>
          <p:cNvPr id="11" name="PlaceHolder 3"/>
          <p:cNvSpPr>
            <a:spLocks noGrp="1"/>
          </p:cNvSpPr>
          <p:nvPr>
            <p:ph type="body"/>
          </p:nvPr>
        </p:nvSpPr>
        <p:spPr>
          <a:xfrm>
            <a:off x="4670640" y="1600200"/>
            <a:ext cx="4012560" cy="4519440"/>
          </a:xfrm>
          <a:prstGeom prst="rect">
            <a:avLst/>
          </a:prstGeom>
        </p:spPr>
        <p:txBody>
          <a:bodyPr lIns="90000" tIns="46800" rIns="90000" bIns="4680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320"/>
            <a:ext cx="8223120" cy="526968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15" name="PlaceHolder 2"/>
          <p:cNvSpPr>
            <a:spLocks noGrp="1"/>
          </p:cNvSpPr>
          <p:nvPr>
            <p:ph type="body"/>
          </p:nvPr>
        </p:nvSpPr>
        <p:spPr>
          <a:xfrm>
            <a:off x="457200" y="1600200"/>
            <a:ext cx="4012560" cy="2155680"/>
          </a:xfrm>
          <a:prstGeom prst="rect">
            <a:avLst/>
          </a:prstGeom>
        </p:spPr>
        <p:txBody>
          <a:bodyPr lIns="90000" tIns="46800" rIns="90000" bIns="46800"/>
          <a:lstStyle/>
          <a:p>
            <a:endParaRPr/>
          </a:p>
        </p:txBody>
      </p:sp>
      <p:sp>
        <p:nvSpPr>
          <p:cNvPr id="16" name="PlaceHolder 3"/>
          <p:cNvSpPr>
            <a:spLocks noGrp="1"/>
          </p:cNvSpPr>
          <p:nvPr>
            <p:ph type="body"/>
          </p:nvPr>
        </p:nvSpPr>
        <p:spPr>
          <a:xfrm>
            <a:off x="457200" y="3961080"/>
            <a:ext cx="4012560" cy="2155680"/>
          </a:xfrm>
          <a:prstGeom prst="rect">
            <a:avLst/>
          </a:prstGeom>
        </p:spPr>
        <p:txBody>
          <a:bodyPr lIns="90000" tIns="46800" rIns="90000" bIns="46800"/>
          <a:lstStyle/>
          <a:p>
            <a:endParaRPr/>
          </a:p>
        </p:txBody>
      </p:sp>
      <p:sp>
        <p:nvSpPr>
          <p:cNvPr id="17" name="PlaceHolder 4"/>
          <p:cNvSpPr>
            <a:spLocks noGrp="1"/>
          </p:cNvSpPr>
          <p:nvPr>
            <p:ph type="body"/>
          </p:nvPr>
        </p:nvSpPr>
        <p:spPr>
          <a:xfrm>
            <a:off x="4670640" y="1600200"/>
            <a:ext cx="4012560" cy="4519440"/>
          </a:xfrm>
          <a:prstGeom prst="rect">
            <a:avLst/>
          </a:prstGeom>
        </p:spPr>
        <p:txBody>
          <a:bodyPr lIns="90000" tIns="46800" rIns="90000" bIns="4680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19" name="PlaceHolder 2"/>
          <p:cNvSpPr>
            <a:spLocks noGrp="1"/>
          </p:cNvSpPr>
          <p:nvPr>
            <p:ph type="body"/>
          </p:nvPr>
        </p:nvSpPr>
        <p:spPr>
          <a:xfrm>
            <a:off x="457200" y="1600200"/>
            <a:ext cx="4012560" cy="4519440"/>
          </a:xfrm>
          <a:prstGeom prst="rect">
            <a:avLst/>
          </a:prstGeom>
        </p:spPr>
        <p:txBody>
          <a:bodyPr lIns="90000" tIns="46800" rIns="90000" bIns="46800"/>
          <a:lstStyle/>
          <a:p>
            <a:endParaRPr/>
          </a:p>
        </p:txBody>
      </p:sp>
      <p:sp>
        <p:nvSpPr>
          <p:cNvPr id="20" name="PlaceHolder 3"/>
          <p:cNvSpPr>
            <a:spLocks noGrp="1"/>
          </p:cNvSpPr>
          <p:nvPr>
            <p:ph type="body"/>
          </p:nvPr>
        </p:nvSpPr>
        <p:spPr>
          <a:xfrm>
            <a:off x="4670640" y="1600200"/>
            <a:ext cx="4012560" cy="2155680"/>
          </a:xfrm>
          <a:prstGeom prst="rect">
            <a:avLst/>
          </a:prstGeom>
        </p:spPr>
        <p:txBody>
          <a:bodyPr lIns="90000" tIns="46800" rIns="90000" bIns="46800"/>
          <a:lstStyle/>
          <a:p>
            <a:endParaRPr/>
          </a:p>
        </p:txBody>
      </p:sp>
      <p:sp>
        <p:nvSpPr>
          <p:cNvPr id="21" name="PlaceHolder 4"/>
          <p:cNvSpPr>
            <a:spLocks noGrp="1"/>
          </p:cNvSpPr>
          <p:nvPr>
            <p:ph type="body"/>
          </p:nvPr>
        </p:nvSpPr>
        <p:spPr>
          <a:xfrm>
            <a:off x="4670640" y="3961080"/>
            <a:ext cx="4012560" cy="2155680"/>
          </a:xfrm>
          <a:prstGeom prst="rect">
            <a:avLst/>
          </a:prstGeom>
        </p:spPr>
        <p:txBody>
          <a:bodyPr lIns="90000" tIns="46800" rIns="90000" bIns="4680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endParaRPr/>
          </a:p>
        </p:txBody>
      </p:sp>
      <p:sp>
        <p:nvSpPr>
          <p:cNvPr id="23" name="PlaceHolder 2"/>
          <p:cNvSpPr>
            <a:spLocks noGrp="1"/>
          </p:cNvSpPr>
          <p:nvPr>
            <p:ph type="body"/>
          </p:nvPr>
        </p:nvSpPr>
        <p:spPr>
          <a:xfrm>
            <a:off x="457200" y="1600200"/>
            <a:ext cx="4012560" cy="2155680"/>
          </a:xfrm>
          <a:prstGeom prst="rect">
            <a:avLst/>
          </a:prstGeom>
        </p:spPr>
        <p:txBody>
          <a:bodyPr lIns="90000" tIns="46800" rIns="90000" bIns="46800"/>
          <a:lstStyle/>
          <a:p>
            <a:endParaRPr/>
          </a:p>
        </p:txBody>
      </p:sp>
      <p:sp>
        <p:nvSpPr>
          <p:cNvPr id="24" name="PlaceHolder 3"/>
          <p:cNvSpPr>
            <a:spLocks noGrp="1"/>
          </p:cNvSpPr>
          <p:nvPr>
            <p:ph type="body"/>
          </p:nvPr>
        </p:nvSpPr>
        <p:spPr>
          <a:xfrm>
            <a:off x="4670640" y="1600200"/>
            <a:ext cx="4012560" cy="2155680"/>
          </a:xfrm>
          <a:prstGeom prst="rect">
            <a:avLst/>
          </a:prstGeom>
        </p:spPr>
        <p:txBody>
          <a:bodyPr lIns="90000" tIns="46800" rIns="90000" bIns="46800"/>
          <a:lstStyle/>
          <a:p>
            <a:endParaRPr/>
          </a:p>
        </p:txBody>
      </p:sp>
      <p:sp>
        <p:nvSpPr>
          <p:cNvPr id="25" name="PlaceHolder 4"/>
          <p:cNvSpPr>
            <a:spLocks noGrp="1"/>
          </p:cNvSpPr>
          <p:nvPr>
            <p:ph type="body"/>
          </p:nvPr>
        </p:nvSpPr>
        <p:spPr>
          <a:xfrm>
            <a:off x="457200" y="3961080"/>
            <a:ext cx="8223120" cy="2155680"/>
          </a:xfrm>
          <a:prstGeom prst="rect">
            <a:avLst/>
          </a:prstGeom>
        </p:spPr>
        <p:txBody>
          <a:bodyPr lIns="90000" tIns="46800" rIns="90000" bIns="4680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320"/>
            <a:ext cx="8223120" cy="1136520"/>
          </a:xfrm>
          <a:prstGeom prst="rect">
            <a:avLst/>
          </a:prstGeom>
        </p:spPr>
        <p:txBody>
          <a:bodyPr lIns="90000" tIns="46800" rIns="90000" bIns="46800" anchor="ctr"/>
          <a:lstStyle/>
          <a:p>
            <a:pPr algn="ctr"/>
            <a:r>
              <a:rPr lang="en-US" sz="4400">
                <a:latin typeface="Arial"/>
              </a:rPr>
              <a:t>Click to edit the title text format</a:t>
            </a:r>
            <a:endParaRPr/>
          </a:p>
        </p:txBody>
      </p:sp>
      <p:sp>
        <p:nvSpPr>
          <p:cNvPr id="6" name="PlaceHolder 2"/>
          <p:cNvSpPr>
            <a:spLocks noGrp="1"/>
          </p:cNvSpPr>
          <p:nvPr>
            <p:ph type="body"/>
          </p:nvPr>
        </p:nvSpPr>
        <p:spPr>
          <a:xfrm>
            <a:off x="457200" y="1600200"/>
            <a:ext cx="8223120" cy="4519440"/>
          </a:xfrm>
          <a:prstGeom prst="rect">
            <a:avLst/>
          </a:prstGeom>
        </p:spPr>
        <p:txBody>
          <a:bodyPr lIns="90000" tIns="46800" rIns="90000" bIns="46800"/>
          <a:lstStyle/>
          <a:p>
            <a:r>
              <a:rPr lang="en-US" sz="3200">
                <a:latin typeface="Arial"/>
              </a:rPr>
              <a:t>Click to edit the outline text format</a:t>
            </a:r>
            <a:endParaRPr/>
          </a:p>
          <a:p>
            <a:pPr lvl="1"/>
            <a:r>
              <a:rPr lang="en-US" sz="2800">
                <a:latin typeface="Arial"/>
              </a:rPr>
              <a:t>Second Outline Level</a:t>
            </a:r>
            <a:endParaRPr/>
          </a:p>
          <a:p>
            <a:pPr lvl="2">
              <a:buFont typeface="Times New Roman"/>
              <a:buChar char="•"/>
            </a:pPr>
            <a:r>
              <a:rPr lang="en-US" sz="2400">
                <a:latin typeface="Arial"/>
              </a:rPr>
              <a:t>Third Outline Level</a:t>
            </a:r>
            <a:endParaRPr/>
          </a:p>
          <a:p>
            <a:pPr lvl="3">
              <a:buFont typeface="Times New Roman"/>
              <a:buChar char="–"/>
            </a:pPr>
            <a:r>
              <a:rPr lang="en-US" sz="2000">
                <a:latin typeface="Arial"/>
              </a:rPr>
              <a:t>Fourth Outline Level</a:t>
            </a:r>
            <a:endParaRPr/>
          </a:p>
          <a:p>
            <a:pPr lvl="4">
              <a:buFont typeface="Times New Roman"/>
              <a:buChar char="»"/>
            </a:pPr>
            <a:r>
              <a:rPr lang="en-US" sz="2000">
                <a:latin typeface="Arial"/>
              </a:rPr>
              <a:t>Fifth Outline Level</a:t>
            </a:r>
            <a:endParaRPr/>
          </a:p>
          <a:p>
            <a:pPr lvl="5">
              <a:buFont typeface="Times New Roman"/>
              <a:buChar char="»"/>
            </a:pPr>
            <a:r>
              <a:rPr lang="en-US" sz="2000">
                <a:latin typeface="Arial"/>
              </a:rPr>
              <a:t>Sixth Outline Level</a:t>
            </a:r>
            <a:endParaRPr/>
          </a:p>
          <a:p>
            <a:pPr lvl="6">
              <a:buFont typeface="Times New Roman"/>
              <a:buChar char="»"/>
            </a:pPr>
            <a:r>
              <a:rPr lang="en-US" sz="2000">
                <a:latin typeface="Arial"/>
              </a:rPr>
              <a:t>Seventh Outline Level</a:t>
            </a:r>
            <a:endParaRPr/>
          </a:p>
        </p:txBody>
      </p:sp>
      <p:sp>
        <p:nvSpPr>
          <p:cNvPr id="2" name="PlaceHolder 3"/>
          <p:cNvSpPr>
            <a:spLocks noGrp="1"/>
          </p:cNvSpPr>
          <p:nvPr>
            <p:ph type="dt"/>
          </p:nvPr>
        </p:nvSpPr>
        <p:spPr>
          <a:xfrm>
            <a:off x="456840" y="6244920"/>
            <a:ext cx="2127240" cy="469800"/>
          </a:xfrm>
          <a:prstGeom prst="rect">
            <a:avLst/>
          </a:prstGeom>
        </p:spPr>
        <p:txBody>
          <a:bodyPr lIns="90000" tIns="46800" rIns="90000" bIns="46800"/>
          <a:lstStyle/>
          <a:p>
            <a:r>
              <a:rPr lang="en-US">
                <a:latin typeface="Arial"/>
              </a:rPr>
              <a:t>&lt;date/time&gt;</a:t>
            </a:r>
            <a:endParaRPr/>
          </a:p>
        </p:txBody>
      </p:sp>
      <p:sp>
        <p:nvSpPr>
          <p:cNvPr id="3" name="PlaceHolder 4"/>
          <p:cNvSpPr>
            <a:spLocks noGrp="1"/>
          </p:cNvSpPr>
          <p:nvPr>
            <p:ph type="ftr"/>
          </p:nvPr>
        </p:nvSpPr>
        <p:spPr>
          <a:xfrm>
            <a:off x="3124080" y="6244920"/>
            <a:ext cx="2889360" cy="469800"/>
          </a:xfrm>
          <a:prstGeom prst="rect">
            <a:avLst/>
          </a:prstGeom>
        </p:spPr>
        <p:txBody>
          <a:bodyPr lIns="90000" tIns="46800" rIns="90000" bIns="46800"/>
          <a:lstStyle/>
          <a:p>
            <a:r>
              <a:rPr lang="en-US">
                <a:latin typeface="Arial"/>
              </a:rPr>
              <a:t>&lt;footer&gt;</a:t>
            </a:r>
            <a:endParaRPr/>
          </a:p>
        </p:txBody>
      </p:sp>
      <p:sp>
        <p:nvSpPr>
          <p:cNvPr id="4" name="PlaceHolder 5"/>
          <p:cNvSpPr>
            <a:spLocks noGrp="1"/>
          </p:cNvSpPr>
          <p:nvPr>
            <p:ph type="sldNum"/>
          </p:nvPr>
        </p:nvSpPr>
        <p:spPr>
          <a:xfrm>
            <a:off x="6552720" y="6244920"/>
            <a:ext cx="2127240" cy="469800"/>
          </a:xfrm>
          <a:prstGeom prst="rect">
            <a:avLst/>
          </a:prstGeom>
        </p:spPr>
        <p:txBody>
          <a:bodyPr lIns="90000" tIns="46800" rIns="90000" bIns="46800"/>
          <a:lstStyle/>
          <a:p>
            <a:fld id="{6821322A-A5FD-4CB2-9107-68B96B965BF5}" type="slidenum">
              <a:rPr lang="en-US">
                <a:latin typeface="Arial"/>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478" y="274320"/>
            <a:ext cx="8890429" cy="1136520"/>
          </a:xfrm>
        </p:spPr>
        <p:txBody>
          <a:bodyPr/>
          <a:lstStyle/>
          <a:p>
            <a:pPr algn="ctr"/>
            <a:r>
              <a:rPr lang="en-US" sz="3600" b="1" dirty="0" smtClean="0"/>
              <a:t>Secretary of Commerce Herbert Hoover</a:t>
            </a:r>
            <a:endParaRPr lang="en-US" sz="3600" b="1" dirty="0"/>
          </a:p>
        </p:txBody>
      </p:sp>
      <p:sp>
        <p:nvSpPr>
          <p:cNvPr id="3" name="Text Placeholder 2"/>
          <p:cNvSpPr>
            <a:spLocks noGrp="1"/>
          </p:cNvSpPr>
          <p:nvPr>
            <p:ph type="body"/>
          </p:nvPr>
        </p:nvSpPr>
        <p:spPr/>
        <p:txBody>
          <a:bodyPr/>
          <a:lstStyle/>
          <a:p>
            <a:endParaRPr lang="en-US"/>
          </a:p>
        </p:txBody>
      </p:sp>
      <p:sp>
        <p:nvSpPr>
          <p:cNvPr id="4" name="Text Placeholder 3"/>
          <p:cNvSpPr>
            <a:spLocks noGrp="1"/>
          </p:cNvSpPr>
          <p:nvPr>
            <p:ph type="body"/>
          </p:nvPr>
        </p:nvSpPr>
        <p:spPr/>
        <p:txBody>
          <a:bodyPr/>
          <a:lstStyle/>
          <a:p>
            <a:r>
              <a:rPr lang="en-US" sz="3600" dirty="0" smtClean="0"/>
              <a:t>"We in America today are nearer to the final triumph over poverty than ever before in the history of any land.”</a:t>
            </a:r>
          </a:p>
          <a:p>
            <a:r>
              <a:rPr lang="en-US" sz="3200" dirty="0" smtClean="0"/>
              <a:t>- August 11, 1928</a:t>
            </a:r>
            <a:endParaRPr lang="en-US" sz="3200" dirty="0"/>
          </a:p>
        </p:txBody>
      </p:sp>
      <p:pic>
        <p:nvPicPr>
          <p:cNvPr id="5" name="Picture 4"/>
          <p:cNvPicPr>
            <a:picLocks noChangeAspect="1"/>
          </p:cNvPicPr>
          <p:nvPr/>
        </p:nvPicPr>
        <p:blipFill>
          <a:blip r:embed="rId2"/>
          <a:stretch>
            <a:fillRect/>
          </a:stretch>
        </p:blipFill>
        <p:spPr>
          <a:xfrm>
            <a:off x="650616" y="1524000"/>
            <a:ext cx="3819144" cy="5334000"/>
          </a:xfrm>
          <a:prstGeom prst="rect">
            <a:avLst/>
          </a:prstGeom>
        </p:spPr>
      </p:pic>
    </p:spTree>
    <p:extLst>
      <p:ext uri="{BB962C8B-B14F-4D97-AF65-F5344CB8AC3E}">
        <p14:creationId xmlns:p14="http://schemas.microsoft.com/office/powerpoint/2010/main" val="2290214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 name="TextShape 1"/>
          <p:cNvSpPr txBox="1"/>
          <p:nvPr/>
        </p:nvSpPr>
        <p:spPr>
          <a:xfrm>
            <a:off x="457200" y="274320"/>
            <a:ext cx="8229600" cy="1143000"/>
          </a:xfrm>
          <a:prstGeom prst="rect">
            <a:avLst/>
          </a:prstGeom>
          <a:noFill/>
          <a:ln>
            <a:noFill/>
          </a:ln>
        </p:spPr>
        <p:txBody>
          <a:bodyPr lIns="90000" tIns="46800" rIns="90000" bIns="46800" anchor="ctr"/>
          <a:lstStyle/>
          <a:p>
            <a:pPr algn="ctr"/>
            <a:r>
              <a:rPr lang="en-US" sz="4400" b="1" dirty="0">
                <a:latin typeface="Arial"/>
              </a:rPr>
              <a:t>Dividends</a:t>
            </a:r>
            <a:endParaRPr b="1" dirty="0"/>
          </a:p>
        </p:txBody>
      </p:sp>
      <p:sp>
        <p:nvSpPr>
          <p:cNvPr id="55" name="TextShape 2"/>
          <p:cNvSpPr txBox="1"/>
          <p:nvPr/>
        </p:nvSpPr>
        <p:spPr>
          <a:xfrm>
            <a:off x="457200" y="1600200"/>
            <a:ext cx="8229600" cy="4525920"/>
          </a:xfrm>
          <a:prstGeom prst="rect">
            <a:avLst/>
          </a:prstGeom>
          <a:noFill/>
          <a:ln>
            <a:noFill/>
          </a:ln>
        </p:spPr>
        <p:txBody>
          <a:bodyPr lIns="90000" tIns="46800" rIns="90000" bIns="46800"/>
          <a:lstStyle/>
          <a:p>
            <a:pPr marL="457200" indent="-457200">
              <a:buFont typeface="Arial"/>
              <a:buChar char="•"/>
            </a:pPr>
            <a:r>
              <a:rPr lang="en-US" sz="3200" dirty="0">
                <a:latin typeface="Arial"/>
              </a:rPr>
              <a:t>These are payments made to the owners of the stock (if the company does well and gains value</a:t>
            </a:r>
            <a:r>
              <a:rPr lang="en-US" sz="3200" dirty="0" smtClean="0">
                <a:latin typeface="Arial"/>
              </a:rPr>
              <a:t>)</a:t>
            </a:r>
          </a:p>
          <a:p>
            <a:pPr marL="457200" indent="-457200">
              <a:buFont typeface="Arial"/>
              <a:buChar char="•"/>
            </a:pPr>
            <a:r>
              <a:rPr lang="en-US" sz="3200" dirty="0" smtClean="0">
                <a:latin typeface="Arial"/>
              </a:rPr>
              <a:t>They are like a “thank you for being a stockholder” bonus</a:t>
            </a: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 name="TextShape 1"/>
          <p:cNvSpPr txBox="1"/>
          <p:nvPr/>
        </p:nvSpPr>
        <p:spPr>
          <a:xfrm>
            <a:off x="457200" y="271080"/>
            <a:ext cx="8228160" cy="1328760"/>
          </a:xfrm>
          <a:prstGeom prst="rect">
            <a:avLst/>
          </a:prstGeom>
          <a:noFill/>
          <a:ln>
            <a:noFill/>
          </a:ln>
        </p:spPr>
        <p:txBody>
          <a:bodyPr lIns="90000" tIns="46800" rIns="90000" bIns="46800" anchor="ctr"/>
          <a:lstStyle/>
          <a:p>
            <a:pPr algn="ctr"/>
            <a:endParaRPr/>
          </a:p>
        </p:txBody>
      </p:sp>
      <p:sp>
        <p:nvSpPr>
          <p:cNvPr id="57" name="TextShape 2"/>
          <p:cNvSpPr txBox="1"/>
          <p:nvPr/>
        </p:nvSpPr>
        <p:spPr>
          <a:xfrm>
            <a:off x="457200" y="1600200"/>
            <a:ext cx="8228160" cy="4705200"/>
          </a:xfrm>
          <a:prstGeom prst="rect">
            <a:avLst/>
          </a:prstGeom>
          <a:noFill/>
          <a:ln>
            <a:noFill/>
          </a:ln>
        </p:spPr>
        <p:txBody>
          <a:bodyPr lIns="90000" tIns="46800" rIns="90000" bIns="46800"/>
          <a:lstStyle/>
          <a:p>
            <a:endParaRPr/>
          </a:p>
        </p:txBody>
      </p:sp>
      <p:pic>
        <p:nvPicPr>
          <p:cNvPr id="58" name="Picture 57"/>
          <p:cNvPicPr/>
          <p:nvPr/>
        </p:nvPicPr>
        <p:blipFill>
          <a:blip r:embed="rId3"/>
          <a:stretch/>
        </p:blipFill>
        <p:spPr>
          <a:xfrm>
            <a:off x="799561" y="125439"/>
            <a:ext cx="7509603" cy="6444443"/>
          </a:xfrm>
          <a:prstGeom prst="rect">
            <a:avLst/>
          </a:prstGeom>
          <a:ln>
            <a:noFill/>
          </a:ln>
        </p:spPr>
      </p:pic>
      <p:sp>
        <p:nvSpPr>
          <p:cNvPr id="59" name="CustomShape 3"/>
          <p:cNvSpPr/>
          <p:nvPr/>
        </p:nvSpPr>
        <p:spPr>
          <a:xfrm>
            <a:off x="1600200" y="304920"/>
            <a:ext cx="5786280" cy="609120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“Black Tuesday”</a:t>
            </a:r>
            <a:br>
              <a:rPr lang="en-US" sz="2800" b="1" dirty="0" smtClean="0"/>
            </a:br>
            <a:r>
              <a:rPr lang="en-US" sz="2800" b="1" dirty="0" smtClean="0"/>
              <a:t>October 29, 1929</a:t>
            </a:r>
            <a:endParaRPr lang="en-US" sz="2800" b="1" dirty="0"/>
          </a:p>
        </p:txBody>
      </p:sp>
      <p:sp>
        <p:nvSpPr>
          <p:cNvPr id="3" name="Text Placeholder 2"/>
          <p:cNvSpPr>
            <a:spLocks noGrp="1"/>
          </p:cNvSpPr>
          <p:nvPr>
            <p:ph type="body"/>
          </p:nvPr>
        </p:nvSpPr>
        <p:spPr>
          <a:xfrm>
            <a:off x="457200" y="1947333"/>
            <a:ext cx="2814554" cy="4172307"/>
          </a:xfrm>
        </p:spPr>
        <p:txBody>
          <a:bodyPr/>
          <a:lstStyle/>
          <a:p>
            <a:r>
              <a:rPr lang="en-US" sz="2800" dirty="0" smtClean="0"/>
              <a:t>Panic on Wall Street, Black Tuesday.  An extra 400 police officers were needed to patrol the scene.</a:t>
            </a:r>
          </a:p>
          <a:p>
            <a:endParaRPr lang="en-US" sz="2800" dirty="0"/>
          </a:p>
        </p:txBody>
      </p:sp>
      <p:pic>
        <p:nvPicPr>
          <p:cNvPr id="4" name="Picture 4" descr="1929_panic_on_wall_stre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6877" y="509546"/>
            <a:ext cx="4553488" cy="5939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57904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subTitle"/>
          </p:nvPr>
        </p:nvSpPr>
        <p:spPr>
          <a:xfrm>
            <a:off x="580678" y="3520293"/>
            <a:ext cx="8223120" cy="1136520"/>
          </a:xfrm>
        </p:spPr>
        <p:txBody>
          <a:bodyPr/>
          <a:lstStyle/>
          <a:p>
            <a:pPr marL="342900" lvl="0" indent="-342900">
              <a:buFont typeface="+mj-lt"/>
              <a:buAutoNum type="arabicPeriod"/>
            </a:pPr>
            <a:r>
              <a:rPr lang="en-US" sz="2800" dirty="0"/>
              <a:t>People take out loans to buy stocks, thinking the value will keep rising</a:t>
            </a:r>
          </a:p>
          <a:p>
            <a:endParaRPr lang="en-US" sz="2800" dirty="0"/>
          </a:p>
          <a:p>
            <a:pPr marL="342900" lvl="0" indent="-342900">
              <a:buFont typeface="+mj-lt"/>
              <a:buAutoNum type="arabicPeriod"/>
            </a:pPr>
            <a:r>
              <a:rPr lang="en-US" sz="2800" dirty="0"/>
              <a:t>Bad business forecast, people fear value of stocks will fall</a:t>
            </a:r>
          </a:p>
          <a:p>
            <a:endParaRPr lang="en-US" sz="2800" dirty="0"/>
          </a:p>
          <a:p>
            <a:pPr marL="342900" lvl="0" indent="-342900">
              <a:buFont typeface="+mj-lt"/>
              <a:buAutoNum type="arabicPeriod"/>
            </a:pPr>
            <a:r>
              <a:rPr lang="en-US" sz="2800" dirty="0"/>
              <a:t>People try to sell before value goes down</a:t>
            </a:r>
          </a:p>
          <a:p>
            <a:endParaRPr lang="en-US" sz="2800" dirty="0"/>
          </a:p>
          <a:p>
            <a:pPr marL="342900" lvl="0" indent="-342900">
              <a:buFont typeface="+mj-lt"/>
              <a:buAutoNum type="arabicPeriod"/>
            </a:pPr>
            <a:r>
              <a:rPr lang="en-US" sz="2800" dirty="0"/>
              <a:t>Everyone trying to sell, no one trying to buy, </a:t>
            </a:r>
            <a:r>
              <a:rPr lang="en-US" sz="2800" dirty="0" smtClean="0"/>
              <a:t>stocks lose </a:t>
            </a:r>
            <a:r>
              <a:rPr lang="en-US" sz="2800" dirty="0"/>
              <a:t>value</a:t>
            </a:r>
          </a:p>
          <a:p>
            <a:pPr marL="342900" indent="-342900">
              <a:buFont typeface="+mj-lt"/>
              <a:buAutoNum type="arabicPeriod"/>
            </a:pPr>
            <a:endParaRPr lang="en-US" dirty="0"/>
          </a:p>
        </p:txBody>
      </p:sp>
      <p:sp>
        <p:nvSpPr>
          <p:cNvPr id="2" name="Title 1"/>
          <p:cNvSpPr>
            <a:spLocks noGrp="1"/>
          </p:cNvSpPr>
          <p:nvPr>
            <p:ph type="title"/>
          </p:nvPr>
        </p:nvSpPr>
        <p:spPr/>
        <p:txBody>
          <a:bodyPr/>
          <a:lstStyle/>
          <a:p>
            <a:pPr algn="ctr"/>
            <a:r>
              <a:rPr lang="en-US" sz="3600" dirty="0" smtClean="0"/>
              <a:t>What actually happens during a stock market “crash”?</a:t>
            </a:r>
            <a:endParaRPr lang="en-US" sz="3600" dirty="0"/>
          </a:p>
        </p:txBody>
      </p:sp>
    </p:spTree>
    <p:extLst>
      <p:ext uri="{BB962C8B-B14F-4D97-AF65-F5344CB8AC3E}">
        <p14:creationId xmlns:p14="http://schemas.microsoft.com/office/powerpoint/2010/main" val="38627864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subTitle"/>
          </p:nvPr>
        </p:nvSpPr>
        <p:spPr>
          <a:xfrm>
            <a:off x="457200" y="2226547"/>
            <a:ext cx="8223120" cy="3893092"/>
          </a:xfrm>
        </p:spPr>
        <p:txBody>
          <a:bodyPr/>
          <a:lstStyle/>
          <a:p>
            <a:pPr marL="285750" lvl="0" indent="-285750">
              <a:buFont typeface="Arial"/>
              <a:buChar char="•"/>
            </a:pPr>
            <a:r>
              <a:rPr lang="en-US" sz="2800" dirty="0" smtClean="0"/>
              <a:t>Black Tuesday was the busiest </a:t>
            </a:r>
            <a:r>
              <a:rPr lang="en-US" sz="2800" dirty="0"/>
              <a:t>day of trading in history, with everyone trying to sell their </a:t>
            </a:r>
            <a:r>
              <a:rPr lang="en-US" sz="2800" dirty="0" smtClean="0"/>
              <a:t>stocks</a:t>
            </a:r>
          </a:p>
          <a:p>
            <a:pPr lvl="0"/>
            <a:endParaRPr lang="en-US" sz="2800" dirty="0"/>
          </a:p>
          <a:p>
            <a:pPr marL="285750" lvl="0" indent="-285750">
              <a:buFont typeface="Arial"/>
              <a:buChar char="•"/>
            </a:pPr>
            <a:r>
              <a:rPr lang="en-US" sz="2800" dirty="0"/>
              <a:t>Massive losses in value of stocks:  more than $30 billion in </a:t>
            </a:r>
            <a:r>
              <a:rPr lang="en-US" sz="2800" dirty="0" smtClean="0"/>
              <a:t>lost over the following month</a:t>
            </a:r>
          </a:p>
          <a:p>
            <a:pPr lvl="0"/>
            <a:endParaRPr lang="en-US" sz="2800" dirty="0"/>
          </a:p>
          <a:p>
            <a:pPr marL="285750" lvl="0" indent="-285750">
              <a:buFont typeface="Arial"/>
              <a:buChar char="•"/>
            </a:pPr>
            <a:r>
              <a:rPr lang="en-US" sz="2800" dirty="0"/>
              <a:t>People who had taken out loans to buy stocks could not pay back their </a:t>
            </a:r>
            <a:r>
              <a:rPr lang="en-US" sz="2800" dirty="0" smtClean="0"/>
              <a:t>loans = DEBT</a:t>
            </a:r>
          </a:p>
          <a:p>
            <a:pPr lvl="0"/>
            <a:endParaRPr lang="en-US" sz="2800" dirty="0" smtClean="0"/>
          </a:p>
          <a:p>
            <a:pPr marL="285750" lvl="0" indent="-285750">
              <a:buFont typeface="Arial"/>
              <a:buChar char="•"/>
            </a:pPr>
            <a:r>
              <a:rPr lang="en-US" sz="2800" dirty="0" smtClean="0"/>
              <a:t>Large banks had invested too, so banks quickly fell into debt as well</a:t>
            </a:r>
            <a:endParaRPr lang="en-US" sz="2800" dirty="0"/>
          </a:p>
          <a:p>
            <a:pPr marL="285750" indent="-285750">
              <a:buFont typeface="Arial"/>
              <a:buChar char="•"/>
            </a:pPr>
            <a:endParaRPr lang="en-US" sz="2800" dirty="0"/>
          </a:p>
        </p:txBody>
      </p:sp>
      <p:sp>
        <p:nvSpPr>
          <p:cNvPr id="2" name="Title 1"/>
          <p:cNvSpPr>
            <a:spLocks noGrp="1"/>
          </p:cNvSpPr>
          <p:nvPr>
            <p:ph type="title"/>
          </p:nvPr>
        </p:nvSpPr>
        <p:spPr/>
        <p:txBody>
          <a:bodyPr/>
          <a:lstStyle/>
          <a:p>
            <a:pPr algn="ctr"/>
            <a:r>
              <a:rPr lang="en-US" sz="3600" dirty="0" smtClean="0"/>
              <a:t>What were the immediate effects of the crash of 1929?</a:t>
            </a:r>
            <a:endParaRPr lang="en-US" sz="3600" dirty="0"/>
          </a:p>
        </p:txBody>
      </p:sp>
    </p:spTree>
    <p:extLst>
      <p:ext uri="{BB962C8B-B14F-4D97-AF65-F5344CB8AC3E}">
        <p14:creationId xmlns:p14="http://schemas.microsoft.com/office/powerpoint/2010/main" val="3496143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2580"/>
            <a:ext cx="8223120" cy="1136520"/>
          </a:xfrm>
        </p:spPr>
        <p:txBody>
          <a:bodyPr/>
          <a:lstStyle/>
          <a:p>
            <a:r>
              <a:rPr lang="en-US" sz="4000" u="sng" dirty="0" smtClean="0"/>
              <a:t>President Hoover, again:</a:t>
            </a:r>
            <a:endParaRPr lang="en-US" sz="4000" u="sng" dirty="0"/>
          </a:p>
        </p:txBody>
      </p:sp>
      <p:sp>
        <p:nvSpPr>
          <p:cNvPr id="3" name="Subtitle 2"/>
          <p:cNvSpPr>
            <a:spLocks noGrp="1"/>
          </p:cNvSpPr>
          <p:nvPr>
            <p:ph type="subTitle"/>
          </p:nvPr>
        </p:nvSpPr>
        <p:spPr/>
        <p:txBody>
          <a:bodyPr/>
          <a:lstStyle/>
          <a:p>
            <a:r>
              <a:rPr lang="en-US" sz="3600" dirty="0" smtClean="0"/>
              <a:t>“Any lack of confidence in the economic future or the basic strength of business in the United States is foolish.”</a:t>
            </a:r>
          </a:p>
          <a:p>
            <a:endParaRPr lang="en-US" sz="3600" dirty="0" smtClean="0"/>
          </a:p>
          <a:p>
            <a:r>
              <a:rPr lang="en-US" sz="3600" dirty="0" smtClean="0"/>
              <a:t>- November, 1929</a:t>
            </a:r>
            <a:endParaRPr lang="en-US" sz="3600" dirty="0"/>
          </a:p>
          <a:p>
            <a:endParaRPr lang="en-US" dirty="0"/>
          </a:p>
        </p:txBody>
      </p:sp>
    </p:spTree>
    <p:extLst>
      <p:ext uri="{BB962C8B-B14F-4D97-AF65-F5344CB8AC3E}">
        <p14:creationId xmlns:p14="http://schemas.microsoft.com/office/powerpoint/2010/main" val="4044123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 name="TextShape 1"/>
          <p:cNvSpPr txBox="1"/>
          <p:nvPr/>
        </p:nvSpPr>
        <p:spPr>
          <a:xfrm>
            <a:off x="457200" y="274320"/>
            <a:ext cx="8229600" cy="1143000"/>
          </a:xfrm>
          <a:prstGeom prst="rect">
            <a:avLst/>
          </a:prstGeom>
          <a:noFill/>
          <a:ln>
            <a:noFill/>
          </a:ln>
        </p:spPr>
        <p:txBody>
          <a:bodyPr lIns="90000" tIns="46800" rIns="90000" bIns="46800" anchor="ctr"/>
          <a:lstStyle/>
          <a:p>
            <a:pPr algn="ctr"/>
            <a:r>
              <a:rPr lang="en-US" sz="4400" dirty="0">
                <a:latin typeface="Arial"/>
              </a:rPr>
              <a:t>Circular </a:t>
            </a:r>
            <a:r>
              <a:rPr lang="en-US" sz="4400" dirty="0" smtClean="0">
                <a:latin typeface="Arial"/>
              </a:rPr>
              <a:t>Effect:  </a:t>
            </a:r>
          </a:p>
          <a:p>
            <a:pPr algn="ctr"/>
            <a:r>
              <a:rPr lang="en-US" sz="4400" dirty="0" smtClean="0">
                <a:latin typeface="Arial"/>
              </a:rPr>
              <a:t>Markets and Labor</a:t>
            </a:r>
            <a:endParaRPr dirty="0"/>
          </a:p>
        </p:txBody>
      </p:sp>
      <p:sp>
        <p:nvSpPr>
          <p:cNvPr id="61" name="TextShape 2"/>
          <p:cNvSpPr txBox="1"/>
          <p:nvPr/>
        </p:nvSpPr>
        <p:spPr>
          <a:xfrm>
            <a:off x="456840" y="1599840"/>
            <a:ext cx="2438280" cy="4357800"/>
          </a:xfrm>
          <a:prstGeom prst="rect">
            <a:avLst/>
          </a:prstGeom>
          <a:noFill/>
          <a:ln>
            <a:noFill/>
          </a:ln>
        </p:spPr>
        <p:txBody>
          <a:bodyPr lIns="90000" tIns="46800" rIns="90000" bIns="46800"/>
          <a:lstStyle/>
          <a:p>
            <a:r>
              <a:rPr lang="en-US" sz="2800" dirty="0">
                <a:solidFill>
                  <a:srgbClr val="000000"/>
                </a:solidFill>
                <a:latin typeface="Arial"/>
              </a:rPr>
              <a:t>“The Depression was collective insanity”</a:t>
            </a:r>
            <a:endParaRPr dirty="0"/>
          </a:p>
          <a:p>
            <a:r>
              <a:rPr lang="en-US" sz="2800" dirty="0">
                <a:solidFill>
                  <a:srgbClr val="000000"/>
                </a:solidFill>
                <a:latin typeface="Arial"/>
              </a:rPr>
              <a:t>-J. Bradford DeLong</a:t>
            </a:r>
            <a:endParaRPr dirty="0"/>
          </a:p>
        </p:txBody>
      </p:sp>
      <p:pic>
        <p:nvPicPr>
          <p:cNvPr id="62" name="Picture 61"/>
          <p:cNvPicPr/>
          <p:nvPr/>
        </p:nvPicPr>
        <p:blipFill>
          <a:blip r:embed="rId3"/>
          <a:stretch/>
        </p:blipFill>
        <p:spPr>
          <a:xfrm>
            <a:off x="3352680" y="1857240"/>
            <a:ext cx="5334120" cy="35100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2" presetClass="entr" presetSubtype="1" dur="indefinite"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repl">
                                        <p:cTn id="7" dur="500" fill="hold"/>
                                        <p:tgtEl>
                                          <p:spTgt spid="60"/>
                                        </p:tgtEl>
                                        <p:attrNameLst>
                                          <p:attrName>ppt_x</p:attrName>
                                        </p:attrNameLst>
                                      </p:cBhvr>
                                      <p:tavLst>
                                        <p:tav tm="0">
                                          <p:val>
                                            <p:strVal val="#ppt_x"/>
                                          </p:val>
                                        </p:tav>
                                        <p:tav tm="100000">
                                          <p:val>
                                            <p:strVal val="#ppt_x"/>
                                          </p:val>
                                        </p:tav>
                                      </p:tavLst>
                                    </p:anim>
                                    <p:anim calcmode="lin" valueType="num">
                                      <p:cBhvr additive="repl">
                                        <p:cTn id="8" dur="500" fill="hold"/>
                                        <p:tgtEl>
                                          <p:spTgt spid="60"/>
                                        </p:tgtEl>
                                        <p:attrNameLst>
                                          <p:attrName>ppt_y</p:attrName>
                                        </p:attrNameLst>
                                      </p:cBhvr>
                                      <p:tavLst>
                                        <p:tav tm="0">
                                          <p:val>
                                            <p:strVal val="0-#ppt_h/2"/>
                                          </p:val>
                                        </p:tav>
                                        <p:tav tm="100000">
                                          <p:val>
                                            <p:strVal val="#ppt_y"/>
                                          </p:val>
                                        </p:tav>
                                      </p:tavLst>
                                    </p:anim>
                                  </p:childTnLst>
                                </p:cTn>
                              </p:par>
                            </p:childTnLst>
                          </p:cTn>
                        </p:par>
                      </p:childTnLst>
                    </p:cTn>
                  </p:par>
                  <p:par>
                    <p:cTn id="9" dur="indefinite" fill="hold">
                      <p:stCondLst>
                        <p:cond delay="indefinite"/>
                      </p:stCondLst>
                      <p:childTnLst>
                        <p:par>
                          <p:cTn id="10" dur="indefinite" fill="hold">
                            <p:stCondLst>
                              <p:cond delay="0"/>
                            </p:stCondLst>
                            <p:childTnLst>
                              <p:par>
                                <p:cTn id="11" presetID="2" presetClass="entr" presetSubtype="2" dur="indefinite" fill="hold" nodeType="click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additive="repl">
                                        <p:cTn id="13" dur="500" fill="hold"/>
                                        <p:tgtEl>
                                          <p:spTgt spid="62"/>
                                        </p:tgtEl>
                                        <p:attrNameLst>
                                          <p:attrName>ppt_x</p:attrName>
                                        </p:attrNameLst>
                                      </p:cBhvr>
                                      <p:tavLst>
                                        <p:tav tm="0">
                                          <p:val>
                                            <p:strVal val="1+#ppt_w/2"/>
                                          </p:val>
                                        </p:tav>
                                        <p:tav tm="100000">
                                          <p:val>
                                            <p:strVal val="#ppt_x"/>
                                          </p:val>
                                        </p:tav>
                                      </p:tavLst>
                                    </p:anim>
                                    <p:anim calcmode="lin" valueType="num">
                                      <p:cBhvr additive="repl">
                                        <p:cTn id="14" dur="500" fill="hold"/>
                                        <p:tgtEl>
                                          <p:spTgt spid="62"/>
                                        </p:tgtEl>
                                        <p:attrNameLst>
                                          <p:attrName>ppt_y</p:attrName>
                                        </p:attrNameLst>
                                      </p:cBhvr>
                                      <p:tavLst>
                                        <p:tav tm="0">
                                          <p:val>
                                            <p:strVal val="#ppt_y"/>
                                          </p:val>
                                        </p:tav>
                                        <p:tav tm="100000">
                                          <p:val>
                                            <p:strVal val="#ppt_y"/>
                                          </p:val>
                                        </p:tav>
                                      </p:tavLst>
                                    </p:anim>
                                  </p:childTnLst>
                                </p:cTn>
                              </p:par>
                            </p:childTnLst>
                          </p:cTn>
                        </p:par>
                      </p:childTnLst>
                    </p:cTn>
                  </p:par>
                  <p:par>
                    <p:cTn id="15" dur="indefinite" fill="hold">
                      <p:stCondLst>
                        <p:cond delay="indefinite"/>
                      </p:stCondLst>
                      <p:childTnLst>
                        <p:par>
                          <p:cTn id="16" dur="indefinite" fill="hold">
                            <p:stCondLst>
                              <p:cond delay="0"/>
                            </p:stCondLst>
                            <p:childTnLst>
                              <p:par>
                                <p:cTn id="17" presetID="2" presetClass="entr" presetSubtype="4" dur="indefinite" fill="hold" nodeType="clickEffect">
                                  <p:stCondLst>
                                    <p:cond delay="0"/>
                                  </p:stCondLst>
                                  <p:childTnLst>
                                    <p:set>
                                      <p:cBhvr>
                                        <p:cTn id="18" dur="1" fill="hold">
                                          <p:stCondLst>
                                            <p:cond delay="0"/>
                                          </p:stCondLst>
                                        </p:cTn>
                                        <p:tgtEl>
                                          <p:spTgt spid="61">
                                            <p:txEl>
                                              <p:pRg st="0" end="41"/>
                                            </p:txEl>
                                          </p:spTgt>
                                        </p:tgtEl>
                                        <p:attrNameLst>
                                          <p:attrName>style.visibility</p:attrName>
                                        </p:attrNameLst>
                                      </p:cBhvr>
                                      <p:to>
                                        <p:strVal val="visible"/>
                                      </p:to>
                                    </p:set>
                                    <p:anim calcmode="lin" valueType="num">
                                      <p:cBhvr additive="repl">
                                        <p:cTn id="19" dur="500" fill="hold"/>
                                        <p:tgtEl>
                                          <p:spTgt spid="61">
                                            <p:txEl>
                                              <p:pRg st="0" end="41"/>
                                            </p:txEl>
                                          </p:spTgt>
                                        </p:tgtEl>
                                        <p:attrNameLst>
                                          <p:attrName>ppt_x</p:attrName>
                                        </p:attrNameLst>
                                      </p:cBhvr>
                                      <p:tavLst>
                                        <p:tav tm="0">
                                          <p:val>
                                            <p:strVal val="#ppt_x"/>
                                          </p:val>
                                        </p:tav>
                                        <p:tav tm="100000">
                                          <p:val>
                                            <p:strVal val="#ppt_x"/>
                                          </p:val>
                                        </p:tav>
                                      </p:tavLst>
                                    </p:anim>
                                    <p:anim calcmode="lin" valueType="num">
                                      <p:cBhvr additive="repl">
                                        <p:cTn id="20" dur="500" fill="hold"/>
                                        <p:tgtEl>
                                          <p:spTgt spid="61">
                                            <p:txEl>
                                              <p:pRg st="0" end="41"/>
                                            </p:txEl>
                                          </p:spTgt>
                                        </p:tgtEl>
                                        <p:attrNameLst>
                                          <p:attrName>ppt_y</p:attrName>
                                        </p:attrNameLst>
                                      </p:cBhvr>
                                      <p:tavLst>
                                        <p:tav tm="0">
                                          <p:val>
                                            <p:strVal val="1+#ppt_h/2"/>
                                          </p:val>
                                        </p:tav>
                                        <p:tav tm="100000">
                                          <p:val>
                                            <p:strVal val="#ppt_y"/>
                                          </p:val>
                                        </p:tav>
                                      </p:tavLst>
                                    </p:anim>
                                  </p:childTnLst>
                                </p:cTn>
                              </p:par>
                            </p:childTnLst>
                          </p:cTn>
                        </p:par>
                      </p:childTnLst>
                    </p:cTn>
                  </p:par>
                  <p:par>
                    <p:cTn id="21" dur="indefinite" fill="hold">
                      <p:stCondLst>
                        <p:cond delay="indefinite"/>
                      </p:stCondLst>
                      <p:childTnLst>
                        <p:par>
                          <p:cTn id="22" dur="indefinite" fill="hold">
                            <p:stCondLst>
                              <p:cond delay="0"/>
                            </p:stCondLst>
                            <p:childTnLst>
                              <p:par>
                                <p:cTn id="23" presetID="2" presetClass="entr" presetSubtype="4" dur="indefinite" fill="hold" nodeType="clickEffect">
                                  <p:stCondLst>
                                    <p:cond delay="0"/>
                                  </p:stCondLst>
                                  <p:childTnLst>
                                    <p:set>
                                      <p:cBhvr>
                                        <p:cTn id="24" dur="1" fill="hold">
                                          <p:stCondLst>
                                            <p:cond delay="0"/>
                                          </p:stCondLst>
                                        </p:cTn>
                                        <p:tgtEl>
                                          <p:spTgt spid="61">
                                            <p:txEl>
                                              <p:pRg st="41" end="61"/>
                                            </p:txEl>
                                          </p:spTgt>
                                        </p:tgtEl>
                                        <p:attrNameLst>
                                          <p:attrName>style.visibility</p:attrName>
                                        </p:attrNameLst>
                                      </p:cBhvr>
                                      <p:to>
                                        <p:strVal val="visible"/>
                                      </p:to>
                                    </p:set>
                                    <p:anim calcmode="lin" valueType="num">
                                      <p:cBhvr additive="repl">
                                        <p:cTn id="25" dur="500" fill="hold"/>
                                        <p:tgtEl>
                                          <p:spTgt spid="61">
                                            <p:txEl>
                                              <p:pRg st="41" end="61"/>
                                            </p:txEl>
                                          </p:spTgt>
                                        </p:tgtEl>
                                        <p:attrNameLst>
                                          <p:attrName>ppt_x</p:attrName>
                                        </p:attrNameLst>
                                      </p:cBhvr>
                                      <p:tavLst>
                                        <p:tav tm="0">
                                          <p:val>
                                            <p:strVal val="#ppt_x"/>
                                          </p:val>
                                        </p:tav>
                                        <p:tav tm="100000">
                                          <p:val>
                                            <p:strVal val="#ppt_x"/>
                                          </p:val>
                                        </p:tav>
                                      </p:tavLst>
                                    </p:anim>
                                    <p:anim calcmode="lin" valueType="num">
                                      <p:cBhvr additive="repl">
                                        <p:cTn id="26" dur="500" fill="hold"/>
                                        <p:tgtEl>
                                          <p:spTgt spid="61">
                                            <p:txEl>
                                              <p:pRg st="41" end="6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Subtitle 2"/>
          <p:cNvSpPr>
            <a:spLocks noGrp="1"/>
          </p:cNvSpPr>
          <p:nvPr>
            <p:ph type="subTitle"/>
          </p:nvPr>
        </p:nvSpPr>
        <p:spPr/>
        <p:txBody>
          <a:bodyPr/>
          <a:lstStyle/>
          <a:p>
            <a:endParaRPr lang="en-US" dirty="0"/>
          </a:p>
        </p:txBody>
      </p:sp>
      <p:grpSp>
        <p:nvGrpSpPr>
          <p:cNvPr id="4" name="Group 3"/>
          <p:cNvGrpSpPr>
            <a:grpSpLocks/>
          </p:cNvGrpSpPr>
          <p:nvPr/>
        </p:nvGrpSpPr>
        <p:grpSpPr bwMode="auto">
          <a:xfrm>
            <a:off x="4191000" y="228600"/>
            <a:ext cx="3886200" cy="6477000"/>
            <a:chOff x="-3" y="-3"/>
            <a:chExt cx="1813" cy="3328"/>
          </a:xfrm>
        </p:grpSpPr>
        <p:grpSp>
          <p:nvGrpSpPr>
            <p:cNvPr id="5" name="Group 4"/>
            <p:cNvGrpSpPr>
              <a:grpSpLocks/>
            </p:cNvGrpSpPr>
            <p:nvPr/>
          </p:nvGrpSpPr>
          <p:grpSpPr bwMode="auto">
            <a:xfrm>
              <a:off x="0" y="0"/>
              <a:ext cx="1807" cy="3322"/>
              <a:chOff x="0" y="0"/>
              <a:chExt cx="1807" cy="3322"/>
            </a:xfrm>
          </p:grpSpPr>
          <p:grpSp>
            <p:nvGrpSpPr>
              <p:cNvPr id="7" name="Group 5"/>
              <p:cNvGrpSpPr>
                <a:grpSpLocks/>
              </p:cNvGrpSpPr>
              <p:nvPr/>
            </p:nvGrpSpPr>
            <p:grpSpPr bwMode="auto">
              <a:xfrm>
                <a:off x="0" y="0"/>
                <a:ext cx="1807" cy="250"/>
                <a:chOff x="0" y="0"/>
                <a:chExt cx="1807" cy="250"/>
              </a:xfrm>
            </p:grpSpPr>
            <p:sp>
              <p:nvSpPr>
                <p:cNvPr id="104" name="Rectangle 6"/>
                <p:cNvSpPr>
                  <a:spLocks noChangeArrowheads="1"/>
                </p:cNvSpPr>
                <p:nvPr/>
              </p:nvSpPr>
              <p:spPr bwMode="auto">
                <a:xfrm>
                  <a:off x="0" y="0"/>
                  <a:ext cx="1807" cy="250"/>
                </a:xfrm>
                <a:prstGeom prst="rect">
                  <a:avLst/>
                </a:prstGeom>
                <a:solidFill>
                  <a:srgbClr val="66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nvGrpSpPr>
                <p:cNvPr id="105" name="Group 7"/>
                <p:cNvGrpSpPr>
                  <a:grpSpLocks/>
                </p:cNvGrpSpPr>
                <p:nvPr/>
              </p:nvGrpSpPr>
              <p:grpSpPr bwMode="auto">
                <a:xfrm>
                  <a:off x="0" y="0"/>
                  <a:ext cx="1807" cy="250"/>
                  <a:chOff x="0" y="0"/>
                  <a:chExt cx="1807" cy="250"/>
                </a:xfrm>
              </p:grpSpPr>
              <p:sp>
                <p:nvSpPr>
                  <p:cNvPr id="106" name="Rectangle 8"/>
                  <p:cNvSpPr>
                    <a:spLocks noChangeArrowheads="1"/>
                  </p:cNvSpPr>
                  <p:nvPr/>
                </p:nvSpPr>
                <p:spPr bwMode="auto">
                  <a:xfrm>
                    <a:off x="0" y="0"/>
                    <a:ext cx="1807" cy="250"/>
                  </a:xfrm>
                  <a:prstGeom prst="rect">
                    <a:avLst/>
                  </a:prstGeom>
                  <a:solidFill>
                    <a:srgbClr val="66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1600" b="1">
                        <a:latin typeface="Arial Black" charset="0"/>
                      </a:rPr>
                      <a:t>Unemployment as Percentage of the Labor Force</a:t>
                    </a:r>
                    <a:r>
                      <a:rPr lang="en-US" sz="1600">
                        <a:latin typeface="Arial Black" charset="0"/>
                      </a:rPr>
                      <a:t> </a:t>
                    </a:r>
                  </a:p>
                </p:txBody>
              </p:sp>
              <p:sp>
                <p:nvSpPr>
                  <p:cNvPr id="107" name="Rectangle 9"/>
                  <p:cNvSpPr>
                    <a:spLocks noChangeArrowheads="1"/>
                  </p:cNvSpPr>
                  <p:nvPr/>
                </p:nvSpPr>
                <p:spPr bwMode="auto">
                  <a:xfrm>
                    <a:off x="0" y="0"/>
                    <a:ext cx="1807" cy="250"/>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grpSp>
            <p:nvGrpSpPr>
              <p:cNvPr id="8" name="Group 10"/>
              <p:cNvGrpSpPr>
                <a:grpSpLocks/>
              </p:cNvGrpSpPr>
              <p:nvPr/>
            </p:nvGrpSpPr>
            <p:grpSpPr bwMode="auto">
              <a:xfrm>
                <a:off x="0" y="250"/>
                <a:ext cx="903" cy="192"/>
                <a:chOff x="0" y="250"/>
                <a:chExt cx="903" cy="192"/>
              </a:xfrm>
            </p:grpSpPr>
            <p:sp>
              <p:nvSpPr>
                <p:cNvPr id="102" name="Rectangle 11"/>
                <p:cNvSpPr>
                  <a:spLocks noChangeArrowheads="1"/>
                </p:cNvSpPr>
                <p:nvPr/>
              </p:nvSpPr>
              <p:spPr bwMode="auto">
                <a:xfrm>
                  <a:off x="0" y="250"/>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1900 </a:t>
                  </a:r>
                </a:p>
              </p:txBody>
            </p:sp>
            <p:sp>
              <p:nvSpPr>
                <p:cNvPr id="103" name="Rectangle 12"/>
                <p:cNvSpPr>
                  <a:spLocks noChangeArrowheads="1"/>
                </p:cNvSpPr>
                <p:nvPr/>
              </p:nvSpPr>
              <p:spPr bwMode="auto">
                <a:xfrm>
                  <a:off x="0" y="250"/>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9" name="Group 13"/>
              <p:cNvGrpSpPr>
                <a:grpSpLocks/>
              </p:cNvGrpSpPr>
              <p:nvPr/>
            </p:nvGrpSpPr>
            <p:grpSpPr bwMode="auto">
              <a:xfrm>
                <a:off x="903" y="250"/>
                <a:ext cx="904" cy="192"/>
                <a:chOff x="903" y="250"/>
                <a:chExt cx="904" cy="192"/>
              </a:xfrm>
            </p:grpSpPr>
            <p:sp>
              <p:nvSpPr>
                <p:cNvPr id="100" name="Rectangle 14"/>
                <p:cNvSpPr>
                  <a:spLocks noChangeArrowheads="1"/>
                </p:cNvSpPr>
                <p:nvPr/>
              </p:nvSpPr>
              <p:spPr bwMode="auto">
                <a:xfrm>
                  <a:off x="903" y="250"/>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5 percent </a:t>
                  </a:r>
                </a:p>
              </p:txBody>
            </p:sp>
            <p:sp>
              <p:nvSpPr>
                <p:cNvPr id="101" name="Rectangle 15"/>
                <p:cNvSpPr>
                  <a:spLocks noChangeArrowheads="1"/>
                </p:cNvSpPr>
                <p:nvPr/>
              </p:nvSpPr>
              <p:spPr bwMode="auto">
                <a:xfrm>
                  <a:off x="903" y="250"/>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0" name="Group 16"/>
              <p:cNvGrpSpPr>
                <a:grpSpLocks/>
              </p:cNvGrpSpPr>
              <p:nvPr/>
            </p:nvGrpSpPr>
            <p:grpSpPr bwMode="auto">
              <a:xfrm>
                <a:off x="0" y="442"/>
                <a:ext cx="903" cy="192"/>
                <a:chOff x="0" y="442"/>
                <a:chExt cx="903" cy="192"/>
              </a:xfrm>
            </p:grpSpPr>
            <p:sp>
              <p:nvSpPr>
                <p:cNvPr id="98" name="Rectangle 17"/>
                <p:cNvSpPr>
                  <a:spLocks noChangeArrowheads="1"/>
                </p:cNvSpPr>
                <p:nvPr/>
              </p:nvSpPr>
              <p:spPr bwMode="auto">
                <a:xfrm>
                  <a:off x="0" y="442"/>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1910 </a:t>
                  </a:r>
                </a:p>
              </p:txBody>
            </p:sp>
            <p:sp>
              <p:nvSpPr>
                <p:cNvPr id="99" name="Rectangle 18"/>
                <p:cNvSpPr>
                  <a:spLocks noChangeArrowheads="1"/>
                </p:cNvSpPr>
                <p:nvPr/>
              </p:nvSpPr>
              <p:spPr bwMode="auto">
                <a:xfrm>
                  <a:off x="0" y="442"/>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1" name="Group 19"/>
              <p:cNvGrpSpPr>
                <a:grpSpLocks/>
              </p:cNvGrpSpPr>
              <p:nvPr/>
            </p:nvGrpSpPr>
            <p:grpSpPr bwMode="auto">
              <a:xfrm>
                <a:off x="903" y="442"/>
                <a:ext cx="904" cy="192"/>
                <a:chOff x="903" y="442"/>
                <a:chExt cx="904" cy="192"/>
              </a:xfrm>
            </p:grpSpPr>
            <p:sp>
              <p:nvSpPr>
                <p:cNvPr id="96" name="Rectangle 20"/>
                <p:cNvSpPr>
                  <a:spLocks noChangeArrowheads="1"/>
                </p:cNvSpPr>
                <p:nvPr/>
              </p:nvSpPr>
              <p:spPr bwMode="auto">
                <a:xfrm>
                  <a:off x="903" y="442"/>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5.9 percent </a:t>
                  </a:r>
                </a:p>
              </p:txBody>
            </p:sp>
            <p:sp>
              <p:nvSpPr>
                <p:cNvPr id="97" name="Rectangle 21"/>
                <p:cNvSpPr>
                  <a:spLocks noChangeArrowheads="1"/>
                </p:cNvSpPr>
                <p:nvPr/>
              </p:nvSpPr>
              <p:spPr bwMode="auto">
                <a:xfrm>
                  <a:off x="903" y="442"/>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2" name="Group 22"/>
              <p:cNvGrpSpPr>
                <a:grpSpLocks/>
              </p:cNvGrpSpPr>
              <p:nvPr/>
            </p:nvGrpSpPr>
            <p:grpSpPr bwMode="auto">
              <a:xfrm>
                <a:off x="0" y="634"/>
                <a:ext cx="903" cy="192"/>
                <a:chOff x="0" y="634"/>
                <a:chExt cx="903" cy="192"/>
              </a:xfrm>
            </p:grpSpPr>
            <p:sp>
              <p:nvSpPr>
                <p:cNvPr id="94" name="Rectangle 23"/>
                <p:cNvSpPr>
                  <a:spLocks noChangeArrowheads="1"/>
                </p:cNvSpPr>
                <p:nvPr/>
              </p:nvSpPr>
              <p:spPr bwMode="auto">
                <a:xfrm>
                  <a:off x="0" y="634"/>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1920 </a:t>
                  </a:r>
                </a:p>
              </p:txBody>
            </p:sp>
            <p:sp>
              <p:nvSpPr>
                <p:cNvPr id="95" name="Rectangle 24"/>
                <p:cNvSpPr>
                  <a:spLocks noChangeArrowheads="1"/>
                </p:cNvSpPr>
                <p:nvPr/>
              </p:nvSpPr>
              <p:spPr bwMode="auto">
                <a:xfrm>
                  <a:off x="0" y="634"/>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3" name="Group 25"/>
              <p:cNvGrpSpPr>
                <a:grpSpLocks/>
              </p:cNvGrpSpPr>
              <p:nvPr/>
            </p:nvGrpSpPr>
            <p:grpSpPr bwMode="auto">
              <a:xfrm>
                <a:off x="903" y="634"/>
                <a:ext cx="904" cy="192"/>
                <a:chOff x="903" y="634"/>
                <a:chExt cx="904" cy="192"/>
              </a:xfrm>
            </p:grpSpPr>
            <p:sp>
              <p:nvSpPr>
                <p:cNvPr id="92" name="Rectangle 26"/>
                <p:cNvSpPr>
                  <a:spLocks noChangeArrowheads="1"/>
                </p:cNvSpPr>
                <p:nvPr/>
              </p:nvSpPr>
              <p:spPr bwMode="auto">
                <a:xfrm>
                  <a:off x="903" y="634"/>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4 percent </a:t>
                  </a:r>
                </a:p>
              </p:txBody>
            </p:sp>
            <p:sp>
              <p:nvSpPr>
                <p:cNvPr id="93" name="Rectangle 27"/>
                <p:cNvSpPr>
                  <a:spLocks noChangeArrowheads="1"/>
                </p:cNvSpPr>
                <p:nvPr/>
              </p:nvSpPr>
              <p:spPr bwMode="auto">
                <a:xfrm>
                  <a:off x="903" y="634"/>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4" name="Group 28"/>
              <p:cNvGrpSpPr>
                <a:grpSpLocks/>
              </p:cNvGrpSpPr>
              <p:nvPr/>
            </p:nvGrpSpPr>
            <p:grpSpPr bwMode="auto">
              <a:xfrm>
                <a:off x="0" y="826"/>
                <a:ext cx="903" cy="192"/>
                <a:chOff x="0" y="826"/>
                <a:chExt cx="903" cy="192"/>
              </a:xfrm>
            </p:grpSpPr>
            <p:sp>
              <p:nvSpPr>
                <p:cNvPr id="90" name="Rectangle 29"/>
                <p:cNvSpPr>
                  <a:spLocks noChangeArrowheads="1"/>
                </p:cNvSpPr>
                <p:nvPr/>
              </p:nvSpPr>
              <p:spPr bwMode="auto">
                <a:xfrm>
                  <a:off x="0" y="826"/>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1925 </a:t>
                  </a:r>
                </a:p>
              </p:txBody>
            </p:sp>
            <p:sp>
              <p:nvSpPr>
                <p:cNvPr id="91" name="Rectangle 30"/>
                <p:cNvSpPr>
                  <a:spLocks noChangeArrowheads="1"/>
                </p:cNvSpPr>
                <p:nvPr/>
              </p:nvSpPr>
              <p:spPr bwMode="auto">
                <a:xfrm>
                  <a:off x="0" y="826"/>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5" name="Group 31"/>
              <p:cNvGrpSpPr>
                <a:grpSpLocks/>
              </p:cNvGrpSpPr>
              <p:nvPr/>
            </p:nvGrpSpPr>
            <p:grpSpPr bwMode="auto">
              <a:xfrm>
                <a:off x="903" y="826"/>
                <a:ext cx="904" cy="192"/>
                <a:chOff x="903" y="826"/>
                <a:chExt cx="904" cy="192"/>
              </a:xfrm>
            </p:grpSpPr>
            <p:sp>
              <p:nvSpPr>
                <p:cNvPr id="88" name="Rectangle 32"/>
                <p:cNvSpPr>
                  <a:spLocks noChangeArrowheads="1"/>
                </p:cNvSpPr>
                <p:nvPr/>
              </p:nvSpPr>
              <p:spPr bwMode="auto">
                <a:xfrm>
                  <a:off x="903" y="826"/>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4 percent </a:t>
                  </a:r>
                </a:p>
              </p:txBody>
            </p:sp>
            <p:sp>
              <p:nvSpPr>
                <p:cNvPr id="89" name="Rectangle 33"/>
                <p:cNvSpPr>
                  <a:spLocks noChangeArrowheads="1"/>
                </p:cNvSpPr>
                <p:nvPr/>
              </p:nvSpPr>
              <p:spPr bwMode="auto">
                <a:xfrm>
                  <a:off x="903" y="826"/>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6" name="Group 34"/>
              <p:cNvGrpSpPr>
                <a:grpSpLocks/>
              </p:cNvGrpSpPr>
              <p:nvPr/>
            </p:nvGrpSpPr>
            <p:grpSpPr bwMode="auto">
              <a:xfrm>
                <a:off x="0" y="1018"/>
                <a:ext cx="903" cy="192"/>
                <a:chOff x="0" y="1018"/>
                <a:chExt cx="903" cy="192"/>
              </a:xfrm>
            </p:grpSpPr>
            <p:sp>
              <p:nvSpPr>
                <p:cNvPr id="86" name="Rectangle 35"/>
                <p:cNvSpPr>
                  <a:spLocks noChangeArrowheads="1"/>
                </p:cNvSpPr>
                <p:nvPr/>
              </p:nvSpPr>
              <p:spPr bwMode="auto">
                <a:xfrm>
                  <a:off x="0" y="1018"/>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1929 </a:t>
                  </a:r>
                </a:p>
              </p:txBody>
            </p:sp>
            <p:sp>
              <p:nvSpPr>
                <p:cNvPr id="87" name="Rectangle 36"/>
                <p:cNvSpPr>
                  <a:spLocks noChangeArrowheads="1"/>
                </p:cNvSpPr>
                <p:nvPr/>
              </p:nvSpPr>
              <p:spPr bwMode="auto">
                <a:xfrm>
                  <a:off x="0" y="1018"/>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7" name="Group 37"/>
              <p:cNvGrpSpPr>
                <a:grpSpLocks/>
              </p:cNvGrpSpPr>
              <p:nvPr/>
            </p:nvGrpSpPr>
            <p:grpSpPr bwMode="auto">
              <a:xfrm>
                <a:off x="903" y="1018"/>
                <a:ext cx="904" cy="192"/>
                <a:chOff x="903" y="1018"/>
                <a:chExt cx="904" cy="192"/>
              </a:xfrm>
            </p:grpSpPr>
            <p:sp>
              <p:nvSpPr>
                <p:cNvPr id="84" name="Rectangle 38"/>
                <p:cNvSpPr>
                  <a:spLocks noChangeArrowheads="1"/>
                </p:cNvSpPr>
                <p:nvPr/>
              </p:nvSpPr>
              <p:spPr bwMode="auto">
                <a:xfrm>
                  <a:off x="903" y="1018"/>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3.2 percent </a:t>
                  </a:r>
                </a:p>
              </p:txBody>
            </p:sp>
            <p:sp>
              <p:nvSpPr>
                <p:cNvPr id="85" name="Rectangle 39"/>
                <p:cNvSpPr>
                  <a:spLocks noChangeArrowheads="1"/>
                </p:cNvSpPr>
                <p:nvPr/>
              </p:nvSpPr>
              <p:spPr bwMode="auto">
                <a:xfrm>
                  <a:off x="903" y="1018"/>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8" name="Group 40"/>
              <p:cNvGrpSpPr>
                <a:grpSpLocks/>
              </p:cNvGrpSpPr>
              <p:nvPr/>
            </p:nvGrpSpPr>
            <p:grpSpPr bwMode="auto">
              <a:xfrm>
                <a:off x="0" y="1210"/>
                <a:ext cx="903" cy="192"/>
                <a:chOff x="0" y="1210"/>
                <a:chExt cx="903" cy="192"/>
              </a:xfrm>
            </p:grpSpPr>
            <p:sp>
              <p:nvSpPr>
                <p:cNvPr id="82" name="Rectangle 41"/>
                <p:cNvSpPr>
                  <a:spLocks noChangeArrowheads="1"/>
                </p:cNvSpPr>
                <p:nvPr/>
              </p:nvSpPr>
              <p:spPr bwMode="auto">
                <a:xfrm>
                  <a:off x="0" y="1210"/>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1930 </a:t>
                  </a:r>
                </a:p>
              </p:txBody>
            </p:sp>
            <p:sp>
              <p:nvSpPr>
                <p:cNvPr id="83" name="Rectangle 42"/>
                <p:cNvSpPr>
                  <a:spLocks noChangeArrowheads="1"/>
                </p:cNvSpPr>
                <p:nvPr/>
              </p:nvSpPr>
              <p:spPr bwMode="auto">
                <a:xfrm>
                  <a:off x="0" y="1210"/>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9" name="Group 43"/>
              <p:cNvGrpSpPr>
                <a:grpSpLocks/>
              </p:cNvGrpSpPr>
              <p:nvPr/>
            </p:nvGrpSpPr>
            <p:grpSpPr bwMode="auto">
              <a:xfrm>
                <a:off x="903" y="1210"/>
                <a:ext cx="904" cy="192"/>
                <a:chOff x="903" y="1210"/>
                <a:chExt cx="904" cy="192"/>
              </a:xfrm>
            </p:grpSpPr>
            <p:sp>
              <p:nvSpPr>
                <p:cNvPr id="80" name="Rectangle 44"/>
                <p:cNvSpPr>
                  <a:spLocks noChangeArrowheads="1"/>
                </p:cNvSpPr>
                <p:nvPr/>
              </p:nvSpPr>
              <p:spPr bwMode="auto">
                <a:xfrm>
                  <a:off x="903" y="1210"/>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8.7 percent </a:t>
                  </a:r>
                </a:p>
              </p:txBody>
            </p:sp>
            <p:sp>
              <p:nvSpPr>
                <p:cNvPr id="81" name="Rectangle 45"/>
                <p:cNvSpPr>
                  <a:spLocks noChangeArrowheads="1"/>
                </p:cNvSpPr>
                <p:nvPr/>
              </p:nvSpPr>
              <p:spPr bwMode="auto">
                <a:xfrm>
                  <a:off x="903" y="1210"/>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0" name="Group 46"/>
              <p:cNvGrpSpPr>
                <a:grpSpLocks/>
              </p:cNvGrpSpPr>
              <p:nvPr/>
            </p:nvGrpSpPr>
            <p:grpSpPr bwMode="auto">
              <a:xfrm>
                <a:off x="0" y="1402"/>
                <a:ext cx="903" cy="192"/>
                <a:chOff x="0" y="1402"/>
                <a:chExt cx="903" cy="192"/>
              </a:xfrm>
            </p:grpSpPr>
            <p:sp>
              <p:nvSpPr>
                <p:cNvPr id="78" name="Rectangle 47"/>
                <p:cNvSpPr>
                  <a:spLocks noChangeArrowheads="1"/>
                </p:cNvSpPr>
                <p:nvPr/>
              </p:nvSpPr>
              <p:spPr bwMode="auto">
                <a:xfrm>
                  <a:off x="0" y="1402"/>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1932 </a:t>
                  </a:r>
                </a:p>
              </p:txBody>
            </p:sp>
            <p:sp>
              <p:nvSpPr>
                <p:cNvPr id="79" name="Rectangle 48"/>
                <p:cNvSpPr>
                  <a:spLocks noChangeArrowheads="1"/>
                </p:cNvSpPr>
                <p:nvPr/>
              </p:nvSpPr>
              <p:spPr bwMode="auto">
                <a:xfrm>
                  <a:off x="0" y="1402"/>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1" name="Group 49"/>
              <p:cNvGrpSpPr>
                <a:grpSpLocks/>
              </p:cNvGrpSpPr>
              <p:nvPr/>
            </p:nvGrpSpPr>
            <p:grpSpPr bwMode="auto">
              <a:xfrm>
                <a:off x="903" y="1402"/>
                <a:ext cx="904" cy="192"/>
                <a:chOff x="903" y="1402"/>
                <a:chExt cx="904" cy="192"/>
              </a:xfrm>
            </p:grpSpPr>
            <p:sp>
              <p:nvSpPr>
                <p:cNvPr id="76" name="Rectangle 50"/>
                <p:cNvSpPr>
                  <a:spLocks noChangeArrowheads="1"/>
                </p:cNvSpPr>
                <p:nvPr/>
              </p:nvSpPr>
              <p:spPr bwMode="auto">
                <a:xfrm>
                  <a:off x="903" y="1402"/>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23.6 percent </a:t>
                  </a:r>
                </a:p>
              </p:txBody>
            </p:sp>
            <p:sp>
              <p:nvSpPr>
                <p:cNvPr id="77" name="Rectangle 51"/>
                <p:cNvSpPr>
                  <a:spLocks noChangeArrowheads="1"/>
                </p:cNvSpPr>
                <p:nvPr/>
              </p:nvSpPr>
              <p:spPr bwMode="auto">
                <a:xfrm>
                  <a:off x="903" y="1402"/>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2" name="Group 52"/>
              <p:cNvGrpSpPr>
                <a:grpSpLocks/>
              </p:cNvGrpSpPr>
              <p:nvPr/>
            </p:nvGrpSpPr>
            <p:grpSpPr bwMode="auto">
              <a:xfrm>
                <a:off x="0" y="1594"/>
                <a:ext cx="903" cy="192"/>
                <a:chOff x="0" y="1594"/>
                <a:chExt cx="903" cy="192"/>
              </a:xfrm>
            </p:grpSpPr>
            <p:sp>
              <p:nvSpPr>
                <p:cNvPr id="74" name="Rectangle 53"/>
                <p:cNvSpPr>
                  <a:spLocks noChangeArrowheads="1"/>
                </p:cNvSpPr>
                <p:nvPr/>
              </p:nvSpPr>
              <p:spPr bwMode="auto">
                <a:xfrm>
                  <a:off x="0" y="1594"/>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1933 </a:t>
                  </a:r>
                </a:p>
              </p:txBody>
            </p:sp>
            <p:sp>
              <p:nvSpPr>
                <p:cNvPr id="75" name="Rectangle 54"/>
                <p:cNvSpPr>
                  <a:spLocks noChangeArrowheads="1"/>
                </p:cNvSpPr>
                <p:nvPr/>
              </p:nvSpPr>
              <p:spPr bwMode="auto">
                <a:xfrm>
                  <a:off x="0" y="1594"/>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3" name="Group 55"/>
              <p:cNvGrpSpPr>
                <a:grpSpLocks/>
              </p:cNvGrpSpPr>
              <p:nvPr/>
            </p:nvGrpSpPr>
            <p:grpSpPr bwMode="auto">
              <a:xfrm>
                <a:off x="903" y="1594"/>
                <a:ext cx="904" cy="192"/>
                <a:chOff x="903" y="1594"/>
                <a:chExt cx="904" cy="192"/>
              </a:xfrm>
            </p:grpSpPr>
            <p:sp>
              <p:nvSpPr>
                <p:cNvPr id="72" name="Rectangle 56"/>
                <p:cNvSpPr>
                  <a:spLocks noChangeArrowheads="1"/>
                </p:cNvSpPr>
                <p:nvPr/>
              </p:nvSpPr>
              <p:spPr bwMode="auto">
                <a:xfrm>
                  <a:off x="903" y="1594"/>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24.9 percent </a:t>
                  </a:r>
                </a:p>
              </p:txBody>
            </p:sp>
            <p:sp>
              <p:nvSpPr>
                <p:cNvPr id="73" name="Rectangle 57"/>
                <p:cNvSpPr>
                  <a:spLocks noChangeArrowheads="1"/>
                </p:cNvSpPr>
                <p:nvPr/>
              </p:nvSpPr>
              <p:spPr bwMode="auto">
                <a:xfrm>
                  <a:off x="903" y="1594"/>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4" name="Group 58"/>
              <p:cNvGrpSpPr>
                <a:grpSpLocks/>
              </p:cNvGrpSpPr>
              <p:nvPr/>
            </p:nvGrpSpPr>
            <p:grpSpPr bwMode="auto">
              <a:xfrm>
                <a:off x="0" y="1786"/>
                <a:ext cx="903" cy="192"/>
                <a:chOff x="0" y="1786"/>
                <a:chExt cx="903" cy="192"/>
              </a:xfrm>
            </p:grpSpPr>
            <p:sp>
              <p:nvSpPr>
                <p:cNvPr id="70" name="Rectangle 59"/>
                <p:cNvSpPr>
                  <a:spLocks noChangeArrowheads="1"/>
                </p:cNvSpPr>
                <p:nvPr/>
              </p:nvSpPr>
              <p:spPr bwMode="auto">
                <a:xfrm>
                  <a:off x="0" y="1786"/>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1934 </a:t>
                  </a:r>
                </a:p>
              </p:txBody>
            </p:sp>
            <p:sp>
              <p:nvSpPr>
                <p:cNvPr id="71" name="Rectangle 60"/>
                <p:cNvSpPr>
                  <a:spLocks noChangeArrowheads="1"/>
                </p:cNvSpPr>
                <p:nvPr/>
              </p:nvSpPr>
              <p:spPr bwMode="auto">
                <a:xfrm>
                  <a:off x="0" y="1786"/>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5" name="Group 61"/>
              <p:cNvGrpSpPr>
                <a:grpSpLocks/>
              </p:cNvGrpSpPr>
              <p:nvPr/>
            </p:nvGrpSpPr>
            <p:grpSpPr bwMode="auto">
              <a:xfrm>
                <a:off x="903" y="1786"/>
                <a:ext cx="904" cy="192"/>
                <a:chOff x="903" y="1786"/>
                <a:chExt cx="904" cy="192"/>
              </a:xfrm>
            </p:grpSpPr>
            <p:sp>
              <p:nvSpPr>
                <p:cNvPr id="68" name="Rectangle 62"/>
                <p:cNvSpPr>
                  <a:spLocks noChangeArrowheads="1"/>
                </p:cNvSpPr>
                <p:nvPr/>
              </p:nvSpPr>
              <p:spPr bwMode="auto">
                <a:xfrm>
                  <a:off x="903" y="1786"/>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21.7 percent </a:t>
                  </a:r>
                </a:p>
              </p:txBody>
            </p:sp>
            <p:sp>
              <p:nvSpPr>
                <p:cNvPr id="69" name="Rectangle 63"/>
                <p:cNvSpPr>
                  <a:spLocks noChangeArrowheads="1"/>
                </p:cNvSpPr>
                <p:nvPr/>
              </p:nvSpPr>
              <p:spPr bwMode="auto">
                <a:xfrm>
                  <a:off x="903" y="1786"/>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6" name="Group 64"/>
              <p:cNvGrpSpPr>
                <a:grpSpLocks/>
              </p:cNvGrpSpPr>
              <p:nvPr/>
            </p:nvGrpSpPr>
            <p:grpSpPr bwMode="auto">
              <a:xfrm>
                <a:off x="0" y="1978"/>
                <a:ext cx="903" cy="192"/>
                <a:chOff x="0" y="1978"/>
                <a:chExt cx="903" cy="192"/>
              </a:xfrm>
            </p:grpSpPr>
            <p:sp>
              <p:nvSpPr>
                <p:cNvPr id="66" name="Rectangle 65"/>
                <p:cNvSpPr>
                  <a:spLocks noChangeArrowheads="1"/>
                </p:cNvSpPr>
                <p:nvPr/>
              </p:nvSpPr>
              <p:spPr bwMode="auto">
                <a:xfrm>
                  <a:off x="0" y="1978"/>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1935 </a:t>
                  </a:r>
                </a:p>
              </p:txBody>
            </p:sp>
            <p:sp>
              <p:nvSpPr>
                <p:cNvPr id="67" name="Rectangle 66"/>
                <p:cNvSpPr>
                  <a:spLocks noChangeArrowheads="1"/>
                </p:cNvSpPr>
                <p:nvPr/>
              </p:nvSpPr>
              <p:spPr bwMode="auto">
                <a:xfrm>
                  <a:off x="0" y="1978"/>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7" name="Group 67"/>
              <p:cNvGrpSpPr>
                <a:grpSpLocks/>
              </p:cNvGrpSpPr>
              <p:nvPr/>
            </p:nvGrpSpPr>
            <p:grpSpPr bwMode="auto">
              <a:xfrm>
                <a:off x="903" y="1978"/>
                <a:ext cx="904" cy="192"/>
                <a:chOff x="903" y="1978"/>
                <a:chExt cx="904" cy="192"/>
              </a:xfrm>
            </p:grpSpPr>
            <p:sp>
              <p:nvSpPr>
                <p:cNvPr id="64" name="Rectangle 68"/>
                <p:cNvSpPr>
                  <a:spLocks noChangeArrowheads="1"/>
                </p:cNvSpPr>
                <p:nvPr/>
              </p:nvSpPr>
              <p:spPr bwMode="auto">
                <a:xfrm>
                  <a:off x="903" y="1978"/>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20.1 percent </a:t>
                  </a:r>
                </a:p>
              </p:txBody>
            </p:sp>
            <p:sp>
              <p:nvSpPr>
                <p:cNvPr id="65" name="Rectangle 69"/>
                <p:cNvSpPr>
                  <a:spLocks noChangeArrowheads="1"/>
                </p:cNvSpPr>
                <p:nvPr/>
              </p:nvSpPr>
              <p:spPr bwMode="auto">
                <a:xfrm>
                  <a:off x="903" y="1978"/>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8" name="Group 70"/>
              <p:cNvGrpSpPr>
                <a:grpSpLocks/>
              </p:cNvGrpSpPr>
              <p:nvPr/>
            </p:nvGrpSpPr>
            <p:grpSpPr bwMode="auto">
              <a:xfrm>
                <a:off x="0" y="2170"/>
                <a:ext cx="903" cy="192"/>
                <a:chOff x="0" y="2170"/>
                <a:chExt cx="903" cy="192"/>
              </a:xfrm>
            </p:grpSpPr>
            <p:sp>
              <p:nvSpPr>
                <p:cNvPr id="62" name="Rectangle 71"/>
                <p:cNvSpPr>
                  <a:spLocks noChangeArrowheads="1"/>
                </p:cNvSpPr>
                <p:nvPr/>
              </p:nvSpPr>
              <p:spPr bwMode="auto">
                <a:xfrm>
                  <a:off x="0" y="2170"/>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1936 </a:t>
                  </a:r>
                </a:p>
              </p:txBody>
            </p:sp>
            <p:sp>
              <p:nvSpPr>
                <p:cNvPr id="63" name="Rectangle 72"/>
                <p:cNvSpPr>
                  <a:spLocks noChangeArrowheads="1"/>
                </p:cNvSpPr>
                <p:nvPr/>
              </p:nvSpPr>
              <p:spPr bwMode="auto">
                <a:xfrm>
                  <a:off x="0" y="2170"/>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29" name="Group 73"/>
              <p:cNvGrpSpPr>
                <a:grpSpLocks/>
              </p:cNvGrpSpPr>
              <p:nvPr/>
            </p:nvGrpSpPr>
            <p:grpSpPr bwMode="auto">
              <a:xfrm>
                <a:off x="903" y="2170"/>
                <a:ext cx="904" cy="192"/>
                <a:chOff x="903" y="2170"/>
                <a:chExt cx="904" cy="192"/>
              </a:xfrm>
            </p:grpSpPr>
            <p:sp>
              <p:nvSpPr>
                <p:cNvPr id="60" name="Rectangle 74"/>
                <p:cNvSpPr>
                  <a:spLocks noChangeArrowheads="1"/>
                </p:cNvSpPr>
                <p:nvPr/>
              </p:nvSpPr>
              <p:spPr bwMode="auto">
                <a:xfrm>
                  <a:off x="903" y="2170"/>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16.9 percent </a:t>
                  </a:r>
                </a:p>
              </p:txBody>
            </p:sp>
            <p:sp>
              <p:nvSpPr>
                <p:cNvPr id="61" name="Rectangle 75"/>
                <p:cNvSpPr>
                  <a:spLocks noChangeArrowheads="1"/>
                </p:cNvSpPr>
                <p:nvPr/>
              </p:nvSpPr>
              <p:spPr bwMode="auto">
                <a:xfrm>
                  <a:off x="903" y="2170"/>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0" name="Group 76"/>
              <p:cNvGrpSpPr>
                <a:grpSpLocks/>
              </p:cNvGrpSpPr>
              <p:nvPr/>
            </p:nvGrpSpPr>
            <p:grpSpPr bwMode="auto">
              <a:xfrm>
                <a:off x="0" y="2362"/>
                <a:ext cx="903" cy="192"/>
                <a:chOff x="0" y="2362"/>
                <a:chExt cx="903" cy="192"/>
              </a:xfrm>
            </p:grpSpPr>
            <p:sp>
              <p:nvSpPr>
                <p:cNvPr id="58" name="Rectangle 77"/>
                <p:cNvSpPr>
                  <a:spLocks noChangeArrowheads="1"/>
                </p:cNvSpPr>
                <p:nvPr/>
              </p:nvSpPr>
              <p:spPr bwMode="auto">
                <a:xfrm>
                  <a:off x="0" y="2362"/>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1937 </a:t>
                  </a:r>
                </a:p>
              </p:txBody>
            </p:sp>
            <p:sp>
              <p:nvSpPr>
                <p:cNvPr id="59" name="Rectangle 78"/>
                <p:cNvSpPr>
                  <a:spLocks noChangeArrowheads="1"/>
                </p:cNvSpPr>
                <p:nvPr/>
              </p:nvSpPr>
              <p:spPr bwMode="auto">
                <a:xfrm>
                  <a:off x="0" y="2362"/>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1" name="Group 79"/>
              <p:cNvGrpSpPr>
                <a:grpSpLocks/>
              </p:cNvGrpSpPr>
              <p:nvPr/>
            </p:nvGrpSpPr>
            <p:grpSpPr bwMode="auto">
              <a:xfrm>
                <a:off x="903" y="2362"/>
                <a:ext cx="904" cy="192"/>
                <a:chOff x="903" y="2362"/>
                <a:chExt cx="904" cy="192"/>
              </a:xfrm>
            </p:grpSpPr>
            <p:sp>
              <p:nvSpPr>
                <p:cNvPr id="56" name="Rectangle 80"/>
                <p:cNvSpPr>
                  <a:spLocks noChangeArrowheads="1"/>
                </p:cNvSpPr>
                <p:nvPr/>
              </p:nvSpPr>
              <p:spPr bwMode="auto">
                <a:xfrm>
                  <a:off x="903" y="2362"/>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14.3 percent </a:t>
                  </a:r>
                </a:p>
              </p:txBody>
            </p:sp>
            <p:sp>
              <p:nvSpPr>
                <p:cNvPr id="57" name="Rectangle 81"/>
                <p:cNvSpPr>
                  <a:spLocks noChangeArrowheads="1"/>
                </p:cNvSpPr>
                <p:nvPr/>
              </p:nvSpPr>
              <p:spPr bwMode="auto">
                <a:xfrm>
                  <a:off x="903" y="2362"/>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2" name="Group 82"/>
              <p:cNvGrpSpPr>
                <a:grpSpLocks/>
              </p:cNvGrpSpPr>
              <p:nvPr/>
            </p:nvGrpSpPr>
            <p:grpSpPr bwMode="auto">
              <a:xfrm>
                <a:off x="0" y="2554"/>
                <a:ext cx="903" cy="192"/>
                <a:chOff x="0" y="2554"/>
                <a:chExt cx="903" cy="192"/>
              </a:xfrm>
            </p:grpSpPr>
            <p:sp>
              <p:nvSpPr>
                <p:cNvPr id="54" name="Rectangle 83"/>
                <p:cNvSpPr>
                  <a:spLocks noChangeArrowheads="1"/>
                </p:cNvSpPr>
                <p:nvPr/>
              </p:nvSpPr>
              <p:spPr bwMode="auto">
                <a:xfrm>
                  <a:off x="0" y="2554"/>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1938 </a:t>
                  </a:r>
                </a:p>
              </p:txBody>
            </p:sp>
            <p:sp>
              <p:nvSpPr>
                <p:cNvPr id="55" name="Rectangle 84"/>
                <p:cNvSpPr>
                  <a:spLocks noChangeArrowheads="1"/>
                </p:cNvSpPr>
                <p:nvPr/>
              </p:nvSpPr>
              <p:spPr bwMode="auto">
                <a:xfrm>
                  <a:off x="0" y="2554"/>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3" name="Group 85"/>
              <p:cNvGrpSpPr>
                <a:grpSpLocks/>
              </p:cNvGrpSpPr>
              <p:nvPr/>
            </p:nvGrpSpPr>
            <p:grpSpPr bwMode="auto">
              <a:xfrm>
                <a:off x="903" y="2554"/>
                <a:ext cx="904" cy="192"/>
                <a:chOff x="903" y="2554"/>
                <a:chExt cx="904" cy="192"/>
              </a:xfrm>
            </p:grpSpPr>
            <p:sp>
              <p:nvSpPr>
                <p:cNvPr id="52" name="Rectangle 86"/>
                <p:cNvSpPr>
                  <a:spLocks noChangeArrowheads="1"/>
                </p:cNvSpPr>
                <p:nvPr/>
              </p:nvSpPr>
              <p:spPr bwMode="auto">
                <a:xfrm>
                  <a:off x="903" y="2554"/>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 percent </a:t>
                  </a:r>
                </a:p>
              </p:txBody>
            </p:sp>
            <p:sp>
              <p:nvSpPr>
                <p:cNvPr id="53" name="Rectangle 87"/>
                <p:cNvSpPr>
                  <a:spLocks noChangeArrowheads="1"/>
                </p:cNvSpPr>
                <p:nvPr/>
              </p:nvSpPr>
              <p:spPr bwMode="auto">
                <a:xfrm>
                  <a:off x="903" y="2554"/>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4" name="Group 88"/>
              <p:cNvGrpSpPr>
                <a:grpSpLocks/>
              </p:cNvGrpSpPr>
              <p:nvPr/>
            </p:nvGrpSpPr>
            <p:grpSpPr bwMode="auto">
              <a:xfrm>
                <a:off x="0" y="2746"/>
                <a:ext cx="903" cy="192"/>
                <a:chOff x="0" y="2746"/>
                <a:chExt cx="903" cy="192"/>
              </a:xfrm>
            </p:grpSpPr>
            <p:sp>
              <p:nvSpPr>
                <p:cNvPr id="50" name="Rectangle 89"/>
                <p:cNvSpPr>
                  <a:spLocks noChangeArrowheads="1"/>
                </p:cNvSpPr>
                <p:nvPr/>
              </p:nvSpPr>
              <p:spPr bwMode="auto">
                <a:xfrm>
                  <a:off x="0" y="2746"/>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1939 </a:t>
                  </a:r>
                </a:p>
              </p:txBody>
            </p:sp>
            <p:sp>
              <p:nvSpPr>
                <p:cNvPr id="51" name="Rectangle 90"/>
                <p:cNvSpPr>
                  <a:spLocks noChangeArrowheads="1"/>
                </p:cNvSpPr>
                <p:nvPr/>
              </p:nvSpPr>
              <p:spPr bwMode="auto">
                <a:xfrm>
                  <a:off x="0" y="2746"/>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5" name="Group 91"/>
              <p:cNvGrpSpPr>
                <a:grpSpLocks/>
              </p:cNvGrpSpPr>
              <p:nvPr/>
            </p:nvGrpSpPr>
            <p:grpSpPr bwMode="auto">
              <a:xfrm>
                <a:off x="903" y="2746"/>
                <a:ext cx="904" cy="192"/>
                <a:chOff x="903" y="2746"/>
                <a:chExt cx="904" cy="192"/>
              </a:xfrm>
            </p:grpSpPr>
            <p:sp>
              <p:nvSpPr>
                <p:cNvPr id="48" name="Rectangle 92"/>
                <p:cNvSpPr>
                  <a:spLocks noChangeArrowheads="1"/>
                </p:cNvSpPr>
                <p:nvPr/>
              </p:nvSpPr>
              <p:spPr bwMode="auto">
                <a:xfrm>
                  <a:off x="903" y="2746"/>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17.2 percent </a:t>
                  </a:r>
                </a:p>
              </p:txBody>
            </p:sp>
            <p:sp>
              <p:nvSpPr>
                <p:cNvPr id="49" name="Rectangle 93"/>
                <p:cNvSpPr>
                  <a:spLocks noChangeArrowheads="1"/>
                </p:cNvSpPr>
                <p:nvPr/>
              </p:nvSpPr>
              <p:spPr bwMode="auto">
                <a:xfrm>
                  <a:off x="903" y="2746"/>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6" name="Group 94"/>
              <p:cNvGrpSpPr>
                <a:grpSpLocks/>
              </p:cNvGrpSpPr>
              <p:nvPr/>
            </p:nvGrpSpPr>
            <p:grpSpPr bwMode="auto">
              <a:xfrm>
                <a:off x="0" y="2938"/>
                <a:ext cx="903" cy="192"/>
                <a:chOff x="0" y="2938"/>
                <a:chExt cx="903" cy="192"/>
              </a:xfrm>
            </p:grpSpPr>
            <p:sp>
              <p:nvSpPr>
                <p:cNvPr id="46" name="Rectangle 95"/>
                <p:cNvSpPr>
                  <a:spLocks noChangeArrowheads="1"/>
                </p:cNvSpPr>
                <p:nvPr/>
              </p:nvSpPr>
              <p:spPr bwMode="auto">
                <a:xfrm>
                  <a:off x="0" y="2938"/>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1940 </a:t>
                  </a:r>
                </a:p>
              </p:txBody>
            </p:sp>
            <p:sp>
              <p:nvSpPr>
                <p:cNvPr id="47" name="Rectangle 96"/>
                <p:cNvSpPr>
                  <a:spLocks noChangeArrowheads="1"/>
                </p:cNvSpPr>
                <p:nvPr/>
              </p:nvSpPr>
              <p:spPr bwMode="auto">
                <a:xfrm>
                  <a:off x="0" y="2938"/>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7" name="Group 97"/>
              <p:cNvGrpSpPr>
                <a:grpSpLocks/>
              </p:cNvGrpSpPr>
              <p:nvPr/>
            </p:nvGrpSpPr>
            <p:grpSpPr bwMode="auto">
              <a:xfrm>
                <a:off x="903" y="2938"/>
                <a:ext cx="904" cy="192"/>
                <a:chOff x="903" y="2938"/>
                <a:chExt cx="904" cy="192"/>
              </a:xfrm>
            </p:grpSpPr>
            <p:sp>
              <p:nvSpPr>
                <p:cNvPr id="44" name="Rectangle 98"/>
                <p:cNvSpPr>
                  <a:spLocks noChangeArrowheads="1"/>
                </p:cNvSpPr>
                <p:nvPr/>
              </p:nvSpPr>
              <p:spPr bwMode="auto">
                <a:xfrm>
                  <a:off x="903" y="2938"/>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14.6 percent </a:t>
                  </a:r>
                </a:p>
              </p:txBody>
            </p:sp>
            <p:sp>
              <p:nvSpPr>
                <p:cNvPr id="45" name="Rectangle 99"/>
                <p:cNvSpPr>
                  <a:spLocks noChangeArrowheads="1"/>
                </p:cNvSpPr>
                <p:nvPr/>
              </p:nvSpPr>
              <p:spPr bwMode="auto">
                <a:xfrm>
                  <a:off x="903" y="2938"/>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8" name="Group 100"/>
              <p:cNvGrpSpPr>
                <a:grpSpLocks/>
              </p:cNvGrpSpPr>
              <p:nvPr/>
            </p:nvGrpSpPr>
            <p:grpSpPr bwMode="auto">
              <a:xfrm>
                <a:off x="0" y="3130"/>
                <a:ext cx="903" cy="192"/>
                <a:chOff x="0" y="3130"/>
                <a:chExt cx="903" cy="192"/>
              </a:xfrm>
            </p:grpSpPr>
            <p:sp>
              <p:nvSpPr>
                <p:cNvPr id="42" name="Rectangle 101"/>
                <p:cNvSpPr>
                  <a:spLocks noChangeArrowheads="1"/>
                </p:cNvSpPr>
                <p:nvPr/>
              </p:nvSpPr>
              <p:spPr bwMode="auto">
                <a:xfrm>
                  <a:off x="0" y="3130"/>
                  <a:ext cx="903"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1950 </a:t>
                  </a:r>
                </a:p>
              </p:txBody>
            </p:sp>
            <p:sp>
              <p:nvSpPr>
                <p:cNvPr id="43" name="Rectangle 102"/>
                <p:cNvSpPr>
                  <a:spLocks noChangeArrowheads="1"/>
                </p:cNvSpPr>
                <p:nvPr/>
              </p:nvSpPr>
              <p:spPr bwMode="auto">
                <a:xfrm>
                  <a:off x="0" y="3130"/>
                  <a:ext cx="903"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9" name="Group 103"/>
              <p:cNvGrpSpPr>
                <a:grpSpLocks/>
              </p:cNvGrpSpPr>
              <p:nvPr/>
            </p:nvGrpSpPr>
            <p:grpSpPr bwMode="auto">
              <a:xfrm>
                <a:off x="903" y="3130"/>
                <a:ext cx="904" cy="192"/>
                <a:chOff x="903" y="3130"/>
                <a:chExt cx="904" cy="192"/>
              </a:xfrm>
            </p:grpSpPr>
            <p:sp>
              <p:nvSpPr>
                <p:cNvPr id="40" name="Rectangle 104"/>
                <p:cNvSpPr>
                  <a:spLocks noChangeArrowheads="1"/>
                </p:cNvSpPr>
                <p:nvPr/>
              </p:nvSpPr>
              <p:spPr bwMode="auto">
                <a:xfrm>
                  <a:off x="903" y="3130"/>
                  <a:ext cx="904" cy="192"/>
                </a:xfrm>
                <a:prstGeom prst="rect">
                  <a:avLst/>
                </a:prstGeom>
                <a:solidFill>
                  <a:srgbClr val="F8F3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sz="2000">
                      <a:latin typeface="Arial Black" charset="0"/>
                    </a:rPr>
                    <a:t>5 percent</a:t>
                  </a:r>
                </a:p>
              </p:txBody>
            </p:sp>
            <p:sp>
              <p:nvSpPr>
                <p:cNvPr id="41" name="Rectangle 105"/>
                <p:cNvSpPr>
                  <a:spLocks noChangeArrowheads="1"/>
                </p:cNvSpPr>
                <p:nvPr/>
              </p:nvSpPr>
              <p:spPr bwMode="auto">
                <a:xfrm>
                  <a:off x="903" y="3130"/>
                  <a:ext cx="904" cy="19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sp>
          <p:nvSpPr>
            <p:cNvPr id="6" name="Rectangle 106"/>
            <p:cNvSpPr>
              <a:spLocks noChangeArrowheads="1"/>
            </p:cNvSpPr>
            <p:nvPr/>
          </p:nvSpPr>
          <p:spPr bwMode="auto">
            <a:xfrm>
              <a:off x="-3" y="-3"/>
              <a:ext cx="1813" cy="3328"/>
            </a:xfrm>
            <a:prstGeom prst="rect">
              <a:avLst/>
            </a:prstGeom>
            <a:noFill/>
            <a:ln w="11112">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Tree>
    <p:extLst>
      <p:ext uri="{BB962C8B-B14F-4D97-AF65-F5344CB8AC3E}">
        <p14:creationId xmlns:p14="http://schemas.microsoft.com/office/powerpoint/2010/main" val="14190918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 name="TextShape 1"/>
          <p:cNvSpPr txBox="1"/>
          <p:nvPr/>
        </p:nvSpPr>
        <p:spPr>
          <a:xfrm>
            <a:off x="685800" y="2130120"/>
            <a:ext cx="7772400" cy="1469880"/>
          </a:xfrm>
          <a:prstGeom prst="rect">
            <a:avLst/>
          </a:prstGeom>
          <a:noFill/>
          <a:ln>
            <a:noFill/>
          </a:ln>
        </p:spPr>
        <p:txBody>
          <a:bodyPr lIns="90000" tIns="46800" rIns="90000" bIns="46800" anchor="ctr"/>
          <a:lstStyle/>
          <a:p>
            <a:pPr algn="ctr"/>
            <a:r>
              <a:rPr lang="en-US" sz="4400">
                <a:solidFill>
                  <a:srgbClr val="000000"/>
                </a:solidFill>
                <a:latin typeface="Arial"/>
              </a:rPr>
              <a:t>Causes of the Great Depression</a:t>
            </a:r>
            <a:endParaRPr/>
          </a:p>
        </p:txBody>
      </p:sp>
      <p:sp>
        <p:nvSpPr>
          <p:cNvPr id="64" name="TextShape 2"/>
          <p:cNvSpPr txBox="1"/>
          <p:nvPr/>
        </p:nvSpPr>
        <p:spPr>
          <a:xfrm>
            <a:off x="1371600" y="4063680"/>
            <a:ext cx="6400800" cy="1757160"/>
          </a:xfrm>
          <a:prstGeom prst="rect">
            <a:avLst/>
          </a:prstGeom>
          <a:noFill/>
          <a:ln>
            <a:noFill/>
          </a:ln>
        </p:spPr>
        <p:txBody>
          <a:bodyPr lIns="0" tIns="0" rIns="0" bIns="0" anchor="ctr"/>
          <a:lstStyle/>
          <a:p>
            <a:pPr algn="ct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 name="TextShape 1"/>
          <p:cNvSpPr txBox="1"/>
          <p:nvPr/>
        </p:nvSpPr>
        <p:spPr>
          <a:xfrm>
            <a:off x="457200" y="190080"/>
            <a:ext cx="8229600" cy="1312920"/>
          </a:xfrm>
          <a:prstGeom prst="rect">
            <a:avLst/>
          </a:prstGeom>
          <a:noFill/>
          <a:ln>
            <a:noFill/>
          </a:ln>
        </p:spPr>
        <p:txBody>
          <a:bodyPr lIns="90000" tIns="46800" rIns="90000" bIns="46800" anchor="ctr"/>
          <a:lstStyle/>
          <a:p>
            <a:pPr algn="ctr"/>
            <a:r>
              <a:rPr lang="en-US" sz="4000">
                <a:latin typeface="Arial"/>
              </a:rPr>
              <a:t>The Roaring ’20’s:  False Prosperity?</a:t>
            </a:r>
            <a:endParaRPr/>
          </a:p>
        </p:txBody>
      </p:sp>
      <p:sp>
        <p:nvSpPr>
          <p:cNvPr id="66" name="TextShape 2"/>
          <p:cNvSpPr txBox="1"/>
          <p:nvPr/>
        </p:nvSpPr>
        <p:spPr>
          <a:xfrm>
            <a:off x="457200" y="1600200"/>
            <a:ext cx="8229600" cy="4525920"/>
          </a:xfrm>
          <a:prstGeom prst="rect">
            <a:avLst/>
          </a:prstGeom>
          <a:noFill/>
          <a:ln>
            <a:noFill/>
          </a:ln>
        </p:spPr>
        <p:txBody>
          <a:bodyPr lIns="90000" tIns="46800" rIns="90000" bIns="46800"/>
          <a:lstStyle/>
          <a:p>
            <a:pPr>
              <a:buFont typeface="Arial"/>
              <a:buChar char="•"/>
            </a:pPr>
            <a:r>
              <a:rPr lang="en-US" sz="3200" dirty="0">
                <a:latin typeface="Arial"/>
              </a:rPr>
              <a:t>President Calvin Coolidge (1922-1928):  </a:t>
            </a:r>
            <a:endParaRPr dirty="0"/>
          </a:p>
          <a:p>
            <a:pPr lvl="1">
              <a:buFont typeface="Arial"/>
              <a:buChar char="–"/>
            </a:pPr>
            <a:r>
              <a:rPr lang="en-US" sz="2800" dirty="0">
                <a:latin typeface="Arial"/>
              </a:rPr>
              <a:t>“The chief business of the American people is business.”</a:t>
            </a:r>
            <a:endParaRPr dirty="0"/>
          </a:p>
          <a:p>
            <a:pPr>
              <a:buFont typeface="Arial"/>
              <a:buChar char="•"/>
            </a:pPr>
            <a:r>
              <a:rPr lang="en-US" sz="3200" dirty="0">
                <a:latin typeface="Arial"/>
              </a:rPr>
              <a:t>President Herbert Hoover in 1928:  </a:t>
            </a:r>
            <a:endParaRPr dirty="0"/>
          </a:p>
          <a:p>
            <a:pPr lvl="1">
              <a:buFont typeface="Arial"/>
              <a:buChar char="–"/>
            </a:pPr>
            <a:r>
              <a:rPr lang="en-US" sz="2800" dirty="0">
                <a:latin typeface="Arial"/>
              </a:rPr>
              <a:t>“We in America are nearer to the final triumph over poverty than ever before.”</a:t>
            </a: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p:nvPr>
        </p:nvSpPr>
        <p:spPr/>
        <p:txBody>
          <a:bodyPr/>
          <a:lstStyle/>
          <a:p>
            <a:endParaRPr lang="en-US"/>
          </a:p>
        </p:txBody>
      </p:sp>
      <p:pic>
        <p:nvPicPr>
          <p:cNvPr id="4" name="Picture 3" descr="cartoon &quot;watch your step&quo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000" y="0"/>
            <a:ext cx="5564994" cy="6858000"/>
          </a:xfrm>
          <a:prstGeom prst="rect">
            <a:avLst/>
          </a:prstGeom>
        </p:spPr>
      </p:pic>
    </p:spTree>
    <p:extLst>
      <p:ext uri="{BB962C8B-B14F-4D97-AF65-F5344CB8AC3E}">
        <p14:creationId xmlns:p14="http://schemas.microsoft.com/office/powerpoint/2010/main" val="25076545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7" name="Picture 66"/>
          <p:cNvPicPr/>
          <p:nvPr/>
        </p:nvPicPr>
        <p:blipFill>
          <a:blip r:embed="rId3"/>
          <a:srcRect t="2829" b="36999"/>
          <a:stretch/>
        </p:blipFill>
        <p:spPr>
          <a:xfrm>
            <a:off x="609480" y="0"/>
            <a:ext cx="8077320" cy="674064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 name="TextShape 1"/>
          <p:cNvSpPr txBox="1"/>
          <p:nvPr/>
        </p:nvSpPr>
        <p:spPr>
          <a:xfrm>
            <a:off x="457200" y="-115920"/>
            <a:ext cx="8229600" cy="1922400"/>
          </a:xfrm>
          <a:prstGeom prst="rect">
            <a:avLst/>
          </a:prstGeom>
          <a:noFill/>
          <a:ln>
            <a:noFill/>
          </a:ln>
        </p:spPr>
        <p:txBody>
          <a:bodyPr lIns="90000" tIns="46800" rIns="90000" bIns="46800" anchor="ctr"/>
          <a:lstStyle/>
          <a:p>
            <a:pPr algn="ctr"/>
            <a:r>
              <a:rPr lang="en-US" sz="4000">
                <a:latin typeface="Arial"/>
              </a:rPr>
              <a:t>So, what is one of the first things industries will do when they don’t make a profit?</a:t>
            </a:r>
            <a:endParaRPr/>
          </a:p>
        </p:txBody>
      </p:sp>
      <p:sp>
        <p:nvSpPr>
          <p:cNvPr id="69" name="TextShape 2"/>
          <p:cNvSpPr txBox="1"/>
          <p:nvPr/>
        </p:nvSpPr>
        <p:spPr>
          <a:xfrm>
            <a:off x="304920" y="3124080"/>
            <a:ext cx="4038480" cy="1981440"/>
          </a:xfrm>
          <a:prstGeom prst="rect">
            <a:avLst/>
          </a:prstGeom>
          <a:noFill/>
          <a:ln>
            <a:noFill/>
          </a:ln>
        </p:spPr>
        <p:txBody>
          <a:bodyPr lIns="90000" tIns="46800" rIns="90000" bIns="46800"/>
          <a:lstStyle/>
          <a:p>
            <a:pPr>
              <a:buFont typeface="Arial"/>
              <a:buChar char="•"/>
            </a:pPr>
            <a:r>
              <a:rPr lang="en-US" sz="2800">
                <a:solidFill>
                  <a:srgbClr val="000000"/>
                </a:solidFill>
                <a:latin typeface="Arial"/>
              </a:rPr>
              <a:t>Cut hours</a:t>
            </a:r>
            <a:endParaRPr/>
          </a:p>
          <a:p>
            <a:pPr>
              <a:buFont typeface="Arial"/>
              <a:buChar char="•"/>
            </a:pPr>
            <a:r>
              <a:rPr lang="en-US" sz="2800">
                <a:solidFill>
                  <a:srgbClr val="000000"/>
                </a:solidFill>
                <a:latin typeface="Arial"/>
              </a:rPr>
              <a:t>Lay people off</a:t>
            </a:r>
            <a:endParaRPr/>
          </a:p>
          <a:p>
            <a:pPr>
              <a:buFont typeface="Arial"/>
              <a:buChar char="•"/>
            </a:pPr>
            <a:r>
              <a:rPr lang="en-US" sz="2800">
                <a:solidFill>
                  <a:srgbClr val="000000"/>
                </a:solidFill>
                <a:latin typeface="Arial"/>
              </a:rPr>
              <a:t>Close plants</a:t>
            </a:r>
            <a:endParaRPr/>
          </a:p>
        </p:txBody>
      </p:sp>
      <p:pic>
        <p:nvPicPr>
          <p:cNvPr id="70" name="Picture 69"/>
          <p:cNvPicPr/>
          <p:nvPr/>
        </p:nvPicPr>
        <p:blipFill>
          <a:blip r:embed="rId3"/>
          <a:stretch/>
        </p:blipFill>
        <p:spPr>
          <a:xfrm>
            <a:off x="4343400" y="2133720"/>
            <a:ext cx="4495680" cy="4114800"/>
          </a:xfrm>
          <a:prstGeom prst="rect">
            <a:avLst/>
          </a:prstGeom>
          <a:ln>
            <a:noFill/>
          </a:ln>
        </p:spPr>
      </p:pic>
      <p:sp>
        <p:nvSpPr>
          <p:cNvPr id="71" name="CustomShape 3"/>
          <p:cNvSpPr/>
          <p:nvPr/>
        </p:nvSpPr>
        <p:spPr>
          <a:xfrm>
            <a:off x="4491000" y="6400800"/>
            <a:ext cx="4348080" cy="368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a:latin typeface="Tahoma"/>
              </a:rPr>
              <a:t>http://hdl.loc.gov/loc.pnp/</a:t>
            </a:r>
            <a:r>
              <a:rPr lang="en-US" b="1">
                <a:latin typeface="Tahoma"/>
              </a:rPr>
              <a:t>fsa</a:t>
            </a:r>
            <a:r>
              <a:rPr lang="en-US">
                <a:latin typeface="Tahoma"/>
              </a:rPr>
              <a:t>.</a:t>
            </a:r>
            <a:r>
              <a:rPr lang="en-US" b="1">
                <a:latin typeface="Tahoma"/>
              </a:rPr>
              <a:t>8b31768</a:t>
            </a:r>
            <a:r>
              <a:rPr lang="en-US">
                <a:latin typeface="Tahoma"/>
              </a:rPr>
              <a:t> </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p:nvPr>
        </p:nvSpPr>
        <p:spPr/>
        <p:txBody>
          <a:bodyPr/>
          <a:lstStyle/>
          <a:p>
            <a:endParaRPr lang="en-US" dirty="0" smtClean="0"/>
          </a:p>
          <a:p>
            <a:endParaRPr lang="en-US" dirty="0" smtClean="0"/>
          </a:p>
          <a:p>
            <a:endParaRPr lang="en-US" dirty="0"/>
          </a:p>
        </p:txBody>
      </p:sp>
      <p:pic>
        <p:nvPicPr>
          <p:cNvPr id="4" name="Picture 3" descr="cartoon &quot;the farmer's predicament&qu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6600" y="0"/>
            <a:ext cx="5122408" cy="6858000"/>
          </a:xfrm>
          <a:prstGeom prst="rect">
            <a:avLst/>
          </a:prstGeom>
        </p:spPr>
      </p:pic>
    </p:spTree>
    <p:extLst>
      <p:ext uri="{BB962C8B-B14F-4D97-AF65-F5344CB8AC3E}">
        <p14:creationId xmlns:p14="http://schemas.microsoft.com/office/powerpoint/2010/main" val="1485162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p:nvPr>
        </p:nvSpPr>
        <p:spPr/>
        <p:txBody>
          <a:bodyPr/>
          <a:lstStyle/>
          <a:p>
            <a:endParaRPr lang="en-US"/>
          </a:p>
        </p:txBody>
      </p:sp>
      <p:pic>
        <p:nvPicPr>
          <p:cNvPr id="4" name="Picture 3" descr="cartoon &quot;sound as a dollar&qu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000" y="0"/>
            <a:ext cx="5057627" cy="6858000"/>
          </a:xfrm>
          <a:prstGeom prst="rect">
            <a:avLst/>
          </a:prstGeom>
        </p:spPr>
      </p:pic>
    </p:spTree>
    <p:extLst>
      <p:ext uri="{BB962C8B-B14F-4D97-AF65-F5344CB8AC3E}">
        <p14:creationId xmlns:p14="http://schemas.microsoft.com/office/powerpoint/2010/main" val="3758099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 name="TextShape 1"/>
          <p:cNvSpPr txBox="1"/>
          <p:nvPr/>
        </p:nvSpPr>
        <p:spPr>
          <a:xfrm>
            <a:off x="457200" y="274320"/>
            <a:ext cx="8229600" cy="1143000"/>
          </a:xfrm>
          <a:prstGeom prst="rect">
            <a:avLst/>
          </a:prstGeom>
          <a:noFill/>
          <a:ln>
            <a:noFill/>
          </a:ln>
        </p:spPr>
        <p:txBody>
          <a:bodyPr lIns="90000" tIns="46800" rIns="90000" bIns="46800" anchor="ctr"/>
          <a:lstStyle/>
          <a:p>
            <a:pPr algn="ctr"/>
            <a:r>
              <a:rPr lang="en-US" sz="4400">
                <a:latin typeface="Arial"/>
              </a:rPr>
              <a:t>Stock Market Terms</a:t>
            </a:r>
            <a:endParaRPr/>
          </a:p>
        </p:txBody>
      </p:sp>
      <p:sp>
        <p:nvSpPr>
          <p:cNvPr id="45" name="TextShape 2"/>
          <p:cNvSpPr txBox="1"/>
          <p:nvPr/>
        </p:nvSpPr>
        <p:spPr>
          <a:xfrm>
            <a:off x="457200" y="1600200"/>
            <a:ext cx="8229600" cy="4525920"/>
          </a:xfrm>
          <a:prstGeom prst="rect">
            <a:avLst/>
          </a:prstGeom>
          <a:noFill/>
          <a:ln>
            <a:noFill/>
          </a:ln>
        </p:spPr>
        <p:txBody>
          <a:bodyPr lIns="90000" tIns="46800" rIns="90000" bIns="46800"/>
          <a:lstStyle/>
          <a:p>
            <a:r>
              <a:rPr lang="en-US" sz="3200" b="1" u="sng" dirty="0">
                <a:latin typeface="Arial"/>
              </a:rPr>
              <a:t>Stock</a:t>
            </a:r>
            <a:r>
              <a:rPr lang="en-US" sz="3200" dirty="0">
                <a:latin typeface="Arial"/>
              </a:rPr>
              <a:t>:  A share of ownership of a company</a:t>
            </a:r>
            <a:endParaRPr dirty="0"/>
          </a:p>
          <a:p>
            <a:pPr marL="914400" lvl="1" indent="-457200">
              <a:buFont typeface="Arial"/>
              <a:buChar char="•"/>
            </a:pPr>
            <a:r>
              <a:rPr lang="en-US" sz="2800" dirty="0">
                <a:latin typeface="Arial"/>
              </a:rPr>
              <a:t>Example:  One share of Apple stock = 1</a:t>
            </a:r>
            <a:r>
              <a:rPr lang="en-US" sz="2800" dirty="0" smtClean="0">
                <a:latin typeface="Arial"/>
              </a:rPr>
              <a:t>/5,830,000,000 </a:t>
            </a:r>
            <a:r>
              <a:rPr lang="en-US" sz="2800" dirty="0">
                <a:latin typeface="Arial"/>
              </a:rPr>
              <a:t>ownership of the company </a:t>
            </a:r>
            <a:endParaRPr lang="en-US" sz="2800" dirty="0" smtClean="0">
              <a:latin typeface="Arial"/>
            </a:endParaRPr>
          </a:p>
          <a:p>
            <a:pPr lvl="1"/>
            <a:endParaRPr lang="en-US" sz="1400" dirty="0" smtClean="0">
              <a:latin typeface="Arial"/>
            </a:endParaRPr>
          </a:p>
          <a:p>
            <a:pPr marL="1200150" lvl="2" indent="-285750">
              <a:buFont typeface="Arial"/>
              <a:buChar char="•"/>
            </a:pPr>
            <a:r>
              <a:rPr lang="en-US" sz="2400" dirty="0" smtClean="0">
                <a:latin typeface="Arial"/>
              </a:rPr>
              <a:t>In other words, there are 5.83 Billion total shares of Apple stock</a:t>
            </a:r>
          </a:p>
          <a:p>
            <a:pPr lvl="2"/>
            <a:endParaRPr sz="2000" dirty="0"/>
          </a:p>
          <a:p>
            <a:pPr marL="914400" lvl="1" indent="-457200">
              <a:buFont typeface="Arial"/>
              <a:buChar char="•"/>
            </a:pPr>
            <a:r>
              <a:rPr lang="en-US" sz="2800" dirty="0">
                <a:latin typeface="Arial"/>
              </a:rPr>
              <a:t>Each share of Apple is worth </a:t>
            </a:r>
            <a:r>
              <a:rPr lang="en-US" sz="2800" dirty="0" smtClean="0">
                <a:latin typeface="Arial"/>
              </a:rPr>
              <a:t>$</a:t>
            </a:r>
            <a:r>
              <a:rPr lang="en-US" sz="2800" dirty="0" smtClean="0">
                <a:latin typeface="Arial"/>
              </a:rPr>
              <a:t>118 </a:t>
            </a:r>
            <a:r>
              <a:rPr lang="en-US" sz="2800" dirty="0">
                <a:latin typeface="Arial"/>
              </a:rPr>
              <a:t>(as of </a:t>
            </a:r>
            <a:r>
              <a:rPr lang="en-US" sz="2800" dirty="0" smtClean="0">
                <a:latin typeface="Arial"/>
              </a:rPr>
              <a:t>yesterday</a:t>
            </a:r>
            <a:endParaRPr lang="en-US" sz="2800" dirty="0" smtClean="0">
              <a:latin typeface="Arial"/>
            </a:endParaRPr>
          </a:p>
          <a:p>
            <a:pPr lvl="1"/>
            <a:endParaRPr dirty="0"/>
          </a:p>
          <a:p>
            <a:pPr marL="1257300" lvl="2" indent="-342900">
              <a:buFont typeface="Arial"/>
              <a:buChar char="•"/>
            </a:pPr>
            <a:r>
              <a:rPr lang="en-US" sz="2400" dirty="0">
                <a:latin typeface="Arial"/>
              </a:rPr>
              <a:t>Apple was worth about $6 per share </a:t>
            </a:r>
            <a:r>
              <a:rPr lang="en-US" sz="2400" dirty="0" smtClean="0">
                <a:latin typeface="Arial"/>
              </a:rPr>
              <a:t>12 </a:t>
            </a:r>
            <a:r>
              <a:rPr lang="en-US" sz="2400" dirty="0">
                <a:latin typeface="Arial"/>
              </a:rPr>
              <a:t>years ago in 2003</a:t>
            </a:r>
            <a:endParaRPr dirty="0"/>
          </a:p>
          <a:p>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 name="TextShape 1"/>
          <p:cNvSpPr txBox="1"/>
          <p:nvPr/>
        </p:nvSpPr>
        <p:spPr>
          <a:xfrm>
            <a:off x="457200" y="274320"/>
            <a:ext cx="8229600" cy="1143000"/>
          </a:xfrm>
          <a:prstGeom prst="rect">
            <a:avLst/>
          </a:prstGeom>
          <a:noFill/>
          <a:ln>
            <a:noFill/>
          </a:ln>
        </p:spPr>
        <p:txBody>
          <a:bodyPr lIns="90000" tIns="46800" rIns="90000" bIns="46800" anchor="ctr"/>
          <a:lstStyle/>
          <a:p>
            <a:pPr algn="ctr"/>
            <a:r>
              <a:rPr lang="en-US" sz="4000" u="sng" dirty="0">
                <a:latin typeface="Arial"/>
              </a:rPr>
              <a:t>Why would you want to own stock?</a:t>
            </a:r>
            <a:endParaRPr u="sng" dirty="0"/>
          </a:p>
        </p:txBody>
      </p:sp>
      <p:sp>
        <p:nvSpPr>
          <p:cNvPr id="47" name="TextShape 2"/>
          <p:cNvSpPr txBox="1"/>
          <p:nvPr/>
        </p:nvSpPr>
        <p:spPr>
          <a:xfrm>
            <a:off x="457200" y="1600200"/>
            <a:ext cx="8229600" cy="4525920"/>
          </a:xfrm>
          <a:prstGeom prst="rect">
            <a:avLst/>
          </a:prstGeom>
          <a:noFill/>
          <a:ln>
            <a:noFill/>
          </a:ln>
        </p:spPr>
        <p:txBody>
          <a:bodyPr lIns="90000" tIns="46800" rIns="90000" bIns="46800"/>
          <a:lstStyle/>
          <a:p>
            <a:pPr marL="457200" indent="-457200">
              <a:buFont typeface="Arial"/>
              <a:buChar char="•"/>
            </a:pPr>
            <a:r>
              <a:rPr lang="en-US" sz="3200" dirty="0">
                <a:latin typeface="Arial"/>
              </a:rPr>
              <a:t>If the value of the company increases, the value of each share of its stock </a:t>
            </a:r>
            <a:r>
              <a:rPr lang="en-US" sz="3200" dirty="0" smtClean="0">
                <a:latin typeface="Arial"/>
              </a:rPr>
              <a:t>increase</a:t>
            </a:r>
          </a:p>
          <a:p>
            <a:pPr marL="1371600" lvl="2" indent="-457200">
              <a:buFont typeface="Arial"/>
              <a:buChar char="•"/>
            </a:pPr>
            <a:endParaRPr lang="en-US" sz="2800" dirty="0">
              <a:latin typeface="Arial"/>
            </a:endParaRPr>
          </a:p>
          <a:p>
            <a:pPr marL="1371600" lvl="2" indent="-457200">
              <a:buFont typeface="Arial"/>
              <a:buChar char="•"/>
            </a:pPr>
            <a:r>
              <a:rPr lang="en-US" sz="2800" dirty="0" smtClean="0">
                <a:latin typeface="Arial"/>
              </a:rPr>
              <a:t>The </a:t>
            </a:r>
            <a:r>
              <a:rPr lang="en-US" sz="2800" dirty="0">
                <a:latin typeface="Arial"/>
              </a:rPr>
              <a:t>reason Apple's stock value has risen is because the overall value of the company has </a:t>
            </a:r>
            <a:r>
              <a:rPr lang="en-US" sz="2800" dirty="0" smtClean="0">
                <a:latin typeface="Arial"/>
              </a:rPr>
              <a:t>increased</a:t>
            </a:r>
          </a:p>
          <a:p>
            <a:pPr lvl="2"/>
            <a:endParaRPr dirty="0"/>
          </a:p>
          <a:p>
            <a:pPr marL="457200" indent="-457200">
              <a:buFont typeface="Arial"/>
              <a:buChar char="•"/>
            </a:pPr>
            <a:r>
              <a:rPr lang="en-US" sz="3200" dirty="0">
                <a:latin typeface="Arial"/>
              </a:rPr>
              <a:t>You can get actual wealth (not just imaginary stock wealth) if you can sell your stock for more than you bought it</a:t>
            </a: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 name="TextShape 1"/>
          <p:cNvSpPr txBox="1"/>
          <p:nvPr/>
        </p:nvSpPr>
        <p:spPr>
          <a:xfrm>
            <a:off x="3050875" y="417748"/>
            <a:ext cx="5922290" cy="1233720"/>
          </a:xfrm>
          <a:prstGeom prst="rect">
            <a:avLst/>
          </a:prstGeom>
          <a:noFill/>
          <a:ln>
            <a:noFill/>
          </a:ln>
        </p:spPr>
        <p:txBody>
          <a:bodyPr lIns="90000" tIns="46800" rIns="90000" bIns="46800" anchor="ctr"/>
          <a:lstStyle/>
          <a:p>
            <a:r>
              <a:rPr lang="en-US" sz="2400" dirty="0" smtClean="0"/>
              <a:t>The home of the New York Stock Exchange (the largest stock market in the U.S.) is on Wall Street in Manhattan, NYC</a:t>
            </a:r>
            <a:endParaRPr sz="2400" dirty="0"/>
          </a:p>
        </p:txBody>
      </p:sp>
      <p:sp>
        <p:nvSpPr>
          <p:cNvPr id="49" name="TextShape 2"/>
          <p:cNvSpPr txBox="1"/>
          <p:nvPr/>
        </p:nvSpPr>
        <p:spPr>
          <a:xfrm>
            <a:off x="456840" y="1599840"/>
            <a:ext cx="8226360" cy="4613400"/>
          </a:xfrm>
          <a:prstGeom prst="rect">
            <a:avLst/>
          </a:prstGeom>
          <a:noFill/>
          <a:ln>
            <a:noFill/>
          </a:ln>
        </p:spPr>
        <p:txBody>
          <a:bodyPr lIns="90000" tIns="46800" rIns="90000" bIns="46800"/>
          <a:lstStyle/>
          <a:p>
            <a:endParaRPr/>
          </a:p>
        </p:txBody>
      </p:sp>
      <p:pic>
        <p:nvPicPr>
          <p:cNvPr id="50" name="Picture 49"/>
          <p:cNvPicPr/>
          <p:nvPr/>
        </p:nvPicPr>
        <p:blipFill>
          <a:blip r:embed="rId3"/>
          <a:stretch/>
        </p:blipFill>
        <p:spPr>
          <a:xfrm>
            <a:off x="1579680" y="2193840"/>
            <a:ext cx="7014960" cy="4664160"/>
          </a:xfrm>
          <a:prstGeom prst="rect">
            <a:avLst/>
          </a:prstGeom>
          <a:ln>
            <a:noFill/>
          </a:ln>
        </p:spPr>
      </p:pic>
      <p:pic>
        <p:nvPicPr>
          <p:cNvPr id="51" name="Picture 50"/>
          <p:cNvPicPr/>
          <p:nvPr/>
        </p:nvPicPr>
        <p:blipFill>
          <a:blip r:embed="rId4"/>
          <a:stretch/>
        </p:blipFill>
        <p:spPr>
          <a:xfrm>
            <a:off x="365040" y="287280"/>
            <a:ext cx="2468520" cy="181620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 name="TextShape 1"/>
          <p:cNvSpPr txBox="1"/>
          <p:nvPr/>
        </p:nvSpPr>
        <p:spPr>
          <a:xfrm>
            <a:off x="457200" y="274320"/>
            <a:ext cx="8229600" cy="1143000"/>
          </a:xfrm>
          <a:prstGeom prst="rect">
            <a:avLst/>
          </a:prstGeom>
          <a:noFill/>
          <a:ln>
            <a:noFill/>
          </a:ln>
        </p:spPr>
        <p:txBody>
          <a:bodyPr lIns="90000" tIns="46800" rIns="90000" bIns="46800" anchor="ctr"/>
          <a:lstStyle/>
          <a:p>
            <a:pPr algn="ctr"/>
            <a:r>
              <a:rPr lang="en-US" sz="4400" u="sng" dirty="0">
                <a:latin typeface="Arial"/>
              </a:rPr>
              <a:t>Stock Markets</a:t>
            </a:r>
            <a:endParaRPr u="sng" dirty="0"/>
          </a:p>
        </p:txBody>
      </p:sp>
      <p:sp>
        <p:nvSpPr>
          <p:cNvPr id="53" name="TextShape 2"/>
          <p:cNvSpPr txBox="1"/>
          <p:nvPr/>
        </p:nvSpPr>
        <p:spPr>
          <a:xfrm>
            <a:off x="457200" y="1600200"/>
            <a:ext cx="8229600" cy="4525920"/>
          </a:xfrm>
          <a:prstGeom prst="rect">
            <a:avLst/>
          </a:prstGeom>
          <a:noFill/>
          <a:ln>
            <a:noFill/>
          </a:ln>
        </p:spPr>
        <p:txBody>
          <a:bodyPr lIns="90000" tIns="46800" rIns="90000" bIns="46800"/>
          <a:lstStyle/>
          <a:p>
            <a:pPr marL="457200" indent="-457200">
              <a:lnSpc>
                <a:spcPct val="110000"/>
              </a:lnSpc>
              <a:buFont typeface="Arial"/>
              <a:buChar char="•"/>
            </a:pPr>
            <a:r>
              <a:rPr lang="en-US" sz="2800" dirty="0">
                <a:latin typeface="Arial"/>
              </a:rPr>
              <a:t>Also known as “stock exchanges”</a:t>
            </a:r>
            <a:endParaRPr dirty="0"/>
          </a:p>
          <a:p>
            <a:pPr marL="457200" indent="-457200">
              <a:lnSpc>
                <a:spcPct val="110000"/>
              </a:lnSpc>
              <a:buFont typeface="Arial"/>
              <a:buChar char="•"/>
            </a:pPr>
            <a:r>
              <a:rPr lang="en-US" sz="2800" dirty="0">
                <a:latin typeface="Arial"/>
              </a:rPr>
              <a:t>This is where stocks can be bought and sold</a:t>
            </a:r>
            <a:endParaRPr dirty="0"/>
          </a:p>
          <a:p>
            <a:pPr marL="457200" indent="-457200">
              <a:lnSpc>
                <a:spcPct val="110000"/>
              </a:lnSpc>
              <a:buFont typeface="Arial"/>
              <a:buChar char="•"/>
            </a:pPr>
            <a:r>
              <a:rPr lang="en-US" sz="2800" dirty="0">
                <a:latin typeface="Arial"/>
              </a:rPr>
              <a:t>The actual buying and selling is done by a registered “stockbroker”</a:t>
            </a:r>
            <a:endParaRPr dirty="0"/>
          </a:p>
          <a:p>
            <a:pPr marL="457200" indent="-457200">
              <a:lnSpc>
                <a:spcPct val="110000"/>
              </a:lnSpc>
              <a:buFont typeface="Arial"/>
              <a:buChar char="•"/>
            </a:pPr>
            <a:r>
              <a:rPr lang="en-US" sz="2800" dirty="0">
                <a:latin typeface="Arial"/>
              </a:rPr>
              <a:t>There are stock exchanges in major cities around the world – New York, London, Hong Kong, Tokyo, </a:t>
            </a:r>
            <a:r>
              <a:rPr lang="en-US" sz="2800" dirty="0" smtClean="0">
                <a:latin typeface="Arial"/>
              </a:rPr>
              <a:t>Frankfurt, Sao Paulo</a:t>
            </a:r>
            <a:endParaRPr dirty="0"/>
          </a:p>
          <a:p>
            <a:pPr marL="457200" indent="-457200">
              <a:lnSpc>
                <a:spcPct val="110000"/>
              </a:lnSpc>
              <a:buFont typeface="Arial"/>
              <a:buChar char="•"/>
            </a:pPr>
            <a:r>
              <a:rPr lang="en-US" sz="2800" dirty="0">
                <a:latin typeface="Arial"/>
              </a:rPr>
              <a:t>The value of the market is all driven by demand – the more people </a:t>
            </a:r>
            <a:r>
              <a:rPr lang="en-US" sz="2800" i="1" dirty="0">
                <a:latin typeface="Arial"/>
              </a:rPr>
              <a:t>want</a:t>
            </a:r>
            <a:r>
              <a:rPr lang="en-US" sz="2800" dirty="0">
                <a:latin typeface="Arial"/>
              </a:rPr>
              <a:t> to buy the stock, the higher its value goes</a:t>
            </a: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1" y="274320"/>
            <a:ext cx="8856132" cy="1136520"/>
          </a:xfrm>
        </p:spPr>
        <p:txBody>
          <a:bodyPr/>
          <a:lstStyle/>
          <a:p>
            <a:pPr algn="l"/>
            <a:r>
              <a:rPr lang="en-US" sz="2800" b="1" dirty="0" smtClean="0"/>
              <a:t>“Bull Market”</a:t>
            </a:r>
            <a:r>
              <a:rPr lang="en-US" sz="2800" dirty="0" smtClean="0"/>
              <a:t>: An upward market trend, share prices are rising, people are optimistic and want to buy</a:t>
            </a:r>
            <a:endParaRPr lang="en-US" sz="2800" dirty="0"/>
          </a:p>
        </p:txBody>
      </p:sp>
      <p:sp>
        <p:nvSpPr>
          <p:cNvPr id="3" name="Text Placeholder 2"/>
          <p:cNvSpPr>
            <a:spLocks noGrp="1"/>
          </p:cNvSpPr>
          <p:nvPr>
            <p:ph type="body"/>
          </p:nvPr>
        </p:nvSpPr>
        <p:spPr>
          <a:xfrm>
            <a:off x="457200" y="1600200"/>
            <a:ext cx="8223120" cy="4519440"/>
          </a:xfrm>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sz="2400" dirty="0" smtClean="0"/>
              <a:t>A </a:t>
            </a:r>
            <a:r>
              <a:rPr lang="en-US" sz="2400" b="1" dirty="0" smtClean="0"/>
              <a:t>“Bear Market” </a:t>
            </a:r>
            <a:r>
              <a:rPr lang="en-US" sz="2400" dirty="0" smtClean="0"/>
              <a:t>is a downward trend, when people are pessimistic about share prices and want to sell.</a:t>
            </a:r>
            <a:endParaRPr lang="en-US" sz="2400" dirty="0"/>
          </a:p>
        </p:txBody>
      </p:sp>
      <p:pic>
        <p:nvPicPr>
          <p:cNvPr id="4" name="Picture 3"/>
          <p:cNvPicPr>
            <a:picLocks noChangeAspect="1"/>
          </p:cNvPicPr>
          <p:nvPr/>
        </p:nvPicPr>
        <p:blipFill>
          <a:blip r:embed="rId2"/>
          <a:stretch>
            <a:fillRect/>
          </a:stretch>
        </p:blipFill>
        <p:spPr>
          <a:xfrm>
            <a:off x="1193800" y="1410840"/>
            <a:ext cx="6350000" cy="4229100"/>
          </a:xfrm>
          <a:prstGeom prst="rect">
            <a:avLst/>
          </a:prstGeom>
        </p:spPr>
      </p:pic>
    </p:spTree>
    <p:extLst>
      <p:ext uri="{BB962C8B-B14F-4D97-AF65-F5344CB8AC3E}">
        <p14:creationId xmlns:p14="http://schemas.microsoft.com/office/powerpoint/2010/main" val="40409242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2430</TotalTime>
  <Words>784</Words>
  <Application>Microsoft Macintosh PowerPoint</Application>
  <PresentationFormat>On-screen Show (4:3)</PresentationFormat>
  <Paragraphs>118</Paragraphs>
  <Slides>21</Slides>
  <Notes>13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Secretary of Commerce Herbert Hoover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“Bull Market”: An upward market trend, share prices are rising, people are optimistic and want to buy</vt:lpstr>
      <vt:lpstr>PowerPoint Presentation</vt:lpstr>
      <vt:lpstr>PowerPoint Presentation</vt:lpstr>
      <vt:lpstr>“Black Tuesday” October 29, 1929</vt:lpstr>
      <vt:lpstr>What actually happens during a stock market “crash”?</vt:lpstr>
      <vt:lpstr>What were the immediate effects of the crash of 1929?</vt:lpstr>
      <vt:lpstr>President Hoover, again: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Dom Lambek</cp:lastModifiedBy>
  <cp:revision>11</cp:revision>
  <dcterms:modified xsi:type="dcterms:W3CDTF">2015-12-01T03:16:18Z</dcterms:modified>
</cp:coreProperties>
</file>